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9" r:id="rId4"/>
    <p:sldId id="260" r:id="rId5"/>
    <p:sldId id="258" r:id="rId6"/>
    <p:sldId id="261" r:id="rId7"/>
    <p:sldId id="263" r:id="rId8"/>
    <p:sldId id="264" r:id="rId9"/>
    <p:sldId id="267" r:id="rId10"/>
    <p:sldId id="265" r:id="rId11"/>
    <p:sldId id="266" r:id="rId12"/>
    <p:sldId id="268" r:id="rId13"/>
    <p:sldId id="269" r:id="rId14"/>
    <p:sldId id="270" r:id="rId15"/>
    <p:sldId id="271"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28" autoAdjust="0"/>
  </p:normalViewPr>
  <p:slideViewPr>
    <p:cSldViewPr snapToGrid="0">
      <p:cViewPr>
        <p:scale>
          <a:sx n="100" d="100"/>
          <a:sy n="100" d="100"/>
        </p:scale>
        <p:origin x="1282"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A7664-3616-4FC3-9BBB-F3B5EF6610C3}" type="datetimeFigureOut">
              <a:rPr lang="zh-CN" altLang="en-US" smtClean="0"/>
              <a:t>2019/1/17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EEA45-B239-4DA6-901C-10BC00B7B089}" type="slidenum">
              <a:rPr lang="zh-CN" altLang="en-US" smtClean="0"/>
              <a:t>‹#›</a:t>
            </a:fld>
            <a:endParaRPr lang="zh-CN" altLang="en-US"/>
          </a:p>
        </p:txBody>
      </p:sp>
    </p:spTree>
    <p:extLst>
      <p:ext uri="{BB962C8B-B14F-4D97-AF65-F5344CB8AC3E}">
        <p14:creationId xmlns:p14="http://schemas.microsoft.com/office/powerpoint/2010/main" val="3561835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ctr"/>
          <a:lstStyle/>
          <a:p>
            <a:pPr lvl="0"/>
            <a:endParaRPr lang="zh-CN" altLang="en-US" dirty="0"/>
          </a:p>
        </p:txBody>
      </p:sp>
      <p:sp>
        <p:nvSpPr>
          <p:cNvPr id="12292" name="灯片编号占位符 3"/>
          <p:cNvSpPr txBox="1">
            <a:spLocks noGrp="1"/>
          </p:cNvSpPr>
          <p:nvPr>
            <p:ph type="sldNum" sz="quarter"/>
          </p:nvPr>
        </p:nvSpPr>
        <p:spPr>
          <a:xfrm>
            <a:off x="3873500" y="9480550"/>
            <a:ext cx="2960688" cy="498475"/>
          </a:xfrm>
          <a:prstGeom prst="rect">
            <a:avLst/>
          </a:prstGeom>
          <a:noFill/>
          <a:ln w="9525">
            <a:noFill/>
          </a:ln>
        </p:spPr>
        <p:txBody>
          <a:bodyPr anchor="b"/>
          <a:lstStyle/>
          <a:p>
            <a:pPr lvl="0" algn="r" eaLnBrk="1" hangingPunct="1">
              <a:buChar char="•"/>
            </a:pPr>
            <a:fld id="{9A0DB2DC-4C9A-4742-B13C-FB6460FD3503}" type="slidenum">
              <a:rPr lang="zh-CN" altLang="en-US" dirty="0">
                <a:solidFill>
                  <a:schemeClr val="bg1"/>
                </a:solidFill>
                <a:latin typeface="Arial" panose="020B0604020202020204" pitchFamily="34" charset="0"/>
              </a:rPr>
              <a:t>7</a:t>
            </a:fld>
            <a:endParaRPr lang="zh-CN" altLang="en-US" dirty="0">
              <a:solidFill>
                <a:schemeClr val="bg1"/>
              </a:solidFill>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ctr"/>
          <a:lstStyle/>
          <a:p>
            <a:pPr lvl="0"/>
            <a:endParaRPr lang="zh-CN" altLang="en-US" dirty="0"/>
          </a:p>
        </p:txBody>
      </p:sp>
      <p:sp>
        <p:nvSpPr>
          <p:cNvPr id="12292" name="灯片编号占位符 3"/>
          <p:cNvSpPr txBox="1">
            <a:spLocks noGrp="1"/>
          </p:cNvSpPr>
          <p:nvPr>
            <p:ph type="sldNum" sz="quarter"/>
          </p:nvPr>
        </p:nvSpPr>
        <p:spPr>
          <a:xfrm>
            <a:off x="3873500" y="9480550"/>
            <a:ext cx="2960688" cy="498475"/>
          </a:xfrm>
          <a:prstGeom prst="rect">
            <a:avLst/>
          </a:prstGeom>
          <a:noFill/>
          <a:ln w="9525">
            <a:noFill/>
          </a:ln>
        </p:spPr>
        <p:txBody>
          <a:bodyPr anchor="b"/>
          <a:lstStyle/>
          <a:p>
            <a:pPr lvl="0" algn="r" eaLnBrk="1" hangingPunct="1">
              <a:buChar char="•"/>
            </a:pPr>
            <a:fld id="{9A0DB2DC-4C9A-4742-B13C-FB6460FD3503}" type="slidenum">
              <a:rPr lang="zh-CN" altLang="en-US" dirty="0">
                <a:solidFill>
                  <a:schemeClr val="bg1"/>
                </a:solidFill>
                <a:latin typeface="Arial" panose="020B0604020202020204" pitchFamily="34" charset="0"/>
              </a:rPr>
              <a:t>8</a:t>
            </a:fld>
            <a:endParaRPr lang="zh-CN" altLang="en-US" dirty="0">
              <a:solidFill>
                <a:schemeClr val="bg1"/>
              </a:solidFill>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ctr"/>
          <a:lstStyle/>
          <a:p>
            <a:pPr lvl="0"/>
            <a:endParaRPr lang="zh-CN" altLang="en-US" dirty="0"/>
          </a:p>
        </p:txBody>
      </p:sp>
      <p:sp>
        <p:nvSpPr>
          <p:cNvPr id="12292" name="灯片编号占位符 3"/>
          <p:cNvSpPr txBox="1">
            <a:spLocks noGrp="1"/>
          </p:cNvSpPr>
          <p:nvPr>
            <p:ph type="sldNum" sz="quarter"/>
          </p:nvPr>
        </p:nvSpPr>
        <p:spPr>
          <a:xfrm>
            <a:off x="3873500" y="9480550"/>
            <a:ext cx="2960688" cy="498475"/>
          </a:xfrm>
          <a:prstGeom prst="rect">
            <a:avLst/>
          </a:prstGeom>
          <a:noFill/>
          <a:ln w="9525">
            <a:noFill/>
          </a:ln>
        </p:spPr>
        <p:txBody>
          <a:bodyPr anchor="b"/>
          <a:lstStyle/>
          <a:p>
            <a:pPr lvl="0" algn="r" eaLnBrk="1" hangingPunct="1">
              <a:buChar char="•"/>
            </a:pPr>
            <a:fld id="{9A0DB2DC-4C9A-4742-B13C-FB6460FD3503}" type="slidenum">
              <a:rPr lang="zh-CN" altLang="en-US" dirty="0">
                <a:solidFill>
                  <a:schemeClr val="bg1"/>
                </a:solidFill>
                <a:latin typeface="Arial" panose="020B0604020202020204" pitchFamily="34" charset="0"/>
              </a:rPr>
              <a:t>9</a:t>
            </a:fld>
            <a:endParaRPr lang="zh-CN" altLang="en-US" dirty="0">
              <a:solidFill>
                <a:schemeClr val="bg1"/>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ctr"/>
          <a:lstStyle/>
          <a:p>
            <a:pPr lvl="0"/>
            <a:endParaRPr lang="zh-CN" altLang="en-US" dirty="0"/>
          </a:p>
        </p:txBody>
      </p:sp>
      <p:sp>
        <p:nvSpPr>
          <p:cNvPr id="12292" name="灯片编号占位符 3"/>
          <p:cNvSpPr txBox="1">
            <a:spLocks noGrp="1"/>
          </p:cNvSpPr>
          <p:nvPr>
            <p:ph type="sldNum" sz="quarter"/>
          </p:nvPr>
        </p:nvSpPr>
        <p:spPr>
          <a:xfrm>
            <a:off x="3873500" y="9480550"/>
            <a:ext cx="2960688" cy="498475"/>
          </a:xfrm>
          <a:prstGeom prst="rect">
            <a:avLst/>
          </a:prstGeom>
          <a:noFill/>
          <a:ln w="9525">
            <a:noFill/>
          </a:ln>
        </p:spPr>
        <p:txBody>
          <a:bodyPr anchor="b"/>
          <a:lstStyle/>
          <a:p>
            <a:pPr lvl="0" algn="r" eaLnBrk="1" hangingPunct="1">
              <a:buChar char="•"/>
            </a:pPr>
            <a:fld id="{9A0DB2DC-4C9A-4742-B13C-FB6460FD3503}" type="slidenum">
              <a:rPr lang="zh-CN" altLang="en-US" dirty="0">
                <a:solidFill>
                  <a:schemeClr val="bg1"/>
                </a:solidFill>
                <a:latin typeface="Arial" panose="020B0604020202020204" pitchFamily="34" charset="0"/>
              </a:rPr>
              <a:t>10</a:t>
            </a:fld>
            <a:endParaRPr lang="zh-CN" altLang="en-US" dirty="0">
              <a:solidFill>
                <a:schemeClr val="bg1"/>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ctr"/>
          <a:lstStyle/>
          <a:p>
            <a:pPr lvl="0"/>
            <a:endParaRPr lang="zh-CN" altLang="en-US" dirty="0"/>
          </a:p>
        </p:txBody>
      </p:sp>
      <p:sp>
        <p:nvSpPr>
          <p:cNvPr id="12292" name="灯片编号占位符 3"/>
          <p:cNvSpPr txBox="1">
            <a:spLocks noGrp="1"/>
          </p:cNvSpPr>
          <p:nvPr>
            <p:ph type="sldNum" sz="quarter"/>
          </p:nvPr>
        </p:nvSpPr>
        <p:spPr>
          <a:xfrm>
            <a:off x="3873500" y="9480550"/>
            <a:ext cx="2960688" cy="498475"/>
          </a:xfrm>
          <a:prstGeom prst="rect">
            <a:avLst/>
          </a:prstGeom>
          <a:noFill/>
          <a:ln w="9525">
            <a:noFill/>
          </a:ln>
        </p:spPr>
        <p:txBody>
          <a:bodyPr anchor="b"/>
          <a:lstStyle/>
          <a:p>
            <a:pPr lvl="0" algn="r" eaLnBrk="1" hangingPunct="1">
              <a:buChar char="•"/>
            </a:pPr>
            <a:fld id="{9A0DB2DC-4C9A-4742-B13C-FB6460FD3503}" type="slidenum">
              <a:rPr lang="zh-CN" altLang="en-US" dirty="0">
                <a:solidFill>
                  <a:schemeClr val="bg1"/>
                </a:solidFill>
                <a:latin typeface="Arial" panose="020B0604020202020204" pitchFamily="34" charset="0"/>
              </a:rPr>
              <a:t>11</a:t>
            </a:fld>
            <a:endParaRPr lang="zh-CN" altLang="en-US" dirty="0">
              <a:solidFill>
                <a:schemeClr val="bg1"/>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ctr"/>
          <a:lstStyle/>
          <a:p>
            <a:pPr lvl="0"/>
            <a:endParaRPr lang="zh-CN" altLang="en-US" dirty="0"/>
          </a:p>
        </p:txBody>
      </p:sp>
      <p:sp>
        <p:nvSpPr>
          <p:cNvPr id="12292" name="灯片编号占位符 3"/>
          <p:cNvSpPr txBox="1">
            <a:spLocks noGrp="1"/>
          </p:cNvSpPr>
          <p:nvPr>
            <p:ph type="sldNum" sz="quarter"/>
          </p:nvPr>
        </p:nvSpPr>
        <p:spPr>
          <a:xfrm>
            <a:off x="3873500" y="9480550"/>
            <a:ext cx="2960688" cy="498475"/>
          </a:xfrm>
          <a:prstGeom prst="rect">
            <a:avLst/>
          </a:prstGeom>
          <a:noFill/>
          <a:ln w="9525">
            <a:noFill/>
          </a:ln>
        </p:spPr>
        <p:txBody>
          <a:bodyPr anchor="b"/>
          <a:lstStyle/>
          <a:p>
            <a:pPr lvl="0" algn="r" eaLnBrk="1" hangingPunct="1">
              <a:buChar char="•"/>
            </a:pPr>
            <a:fld id="{9A0DB2DC-4C9A-4742-B13C-FB6460FD3503}" type="slidenum">
              <a:rPr lang="zh-CN" altLang="en-US" dirty="0">
                <a:solidFill>
                  <a:schemeClr val="bg1"/>
                </a:solidFill>
                <a:latin typeface="Arial" panose="020B0604020202020204" pitchFamily="34" charset="0"/>
              </a:rPr>
              <a:t>12</a:t>
            </a:fld>
            <a:endParaRPr lang="zh-CN" altLang="en-US" dirty="0">
              <a:solidFill>
                <a:schemeClr val="bg1"/>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ctr"/>
          <a:lstStyle/>
          <a:p>
            <a:pPr lvl="0"/>
            <a:endParaRPr lang="zh-CN" altLang="en-US" dirty="0"/>
          </a:p>
        </p:txBody>
      </p:sp>
      <p:sp>
        <p:nvSpPr>
          <p:cNvPr id="12292" name="灯片编号占位符 3"/>
          <p:cNvSpPr txBox="1">
            <a:spLocks noGrp="1"/>
          </p:cNvSpPr>
          <p:nvPr>
            <p:ph type="sldNum" sz="quarter"/>
          </p:nvPr>
        </p:nvSpPr>
        <p:spPr>
          <a:xfrm>
            <a:off x="3873500" y="9480550"/>
            <a:ext cx="2960688" cy="498475"/>
          </a:xfrm>
          <a:prstGeom prst="rect">
            <a:avLst/>
          </a:prstGeom>
          <a:noFill/>
          <a:ln w="9525">
            <a:noFill/>
          </a:ln>
        </p:spPr>
        <p:txBody>
          <a:bodyPr anchor="b"/>
          <a:lstStyle/>
          <a:p>
            <a:pPr lvl="0" algn="r" eaLnBrk="1" hangingPunct="1">
              <a:buChar char="•"/>
            </a:pPr>
            <a:fld id="{9A0DB2DC-4C9A-4742-B13C-FB6460FD3503}" type="slidenum">
              <a:rPr lang="zh-CN" altLang="en-US" dirty="0">
                <a:solidFill>
                  <a:schemeClr val="bg1"/>
                </a:solidFill>
                <a:latin typeface="Arial" panose="020B0604020202020204" pitchFamily="34" charset="0"/>
              </a:rPr>
              <a:t>13</a:t>
            </a:fld>
            <a:endParaRPr lang="zh-CN" altLang="en-US" dirty="0">
              <a:solidFill>
                <a:schemeClr val="bg1"/>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ctr"/>
          <a:lstStyle/>
          <a:p>
            <a:pPr lvl="0"/>
            <a:endParaRPr lang="zh-CN" altLang="en-US" dirty="0"/>
          </a:p>
        </p:txBody>
      </p:sp>
      <p:sp>
        <p:nvSpPr>
          <p:cNvPr id="12292" name="灯片编号占位符 3"/>
          <p:cNvSpPr txBox="1">
            <a:spLocks noGrp="1"/>
          </p:cNvSpPr>
          <p:nvPr>
            <p:ph type="sldNum" sz="quarter"/>
          </p:nvPr>
        </p:nvSpPr>
        <p:spPr>
          <a:xfrm>
            <a:off x="3873500" y="9480550"/>
            <a:ext cx="2960688" cy="498475"/>
          </a:xfrm>
          <a:prstGeom prst="rect">
            <a:avLst/>
          </a:prstGeom>
          <a:noFill/>
          <a:ln w="9525">
            <a:noFill/>
          </a:ln>
        </p:spPr>
        <p:txBody>
          <a:bodyPr anchor="b"/>
          <a:lstStyle/>
          <a:p>
            <a:pPr lvl="0" algn="r" eaLnBrk="1" hangingPunct="1">
              <a:buChar char="•"/>
            </a:pPr>
            <a:fld id="{9A0DB2DC-4C9A-4742-B13C-FB6460FD3503}" type="slidenum">
              <a:rPr lang="zh-CN" altLang="en-US" dirty="0">
                <a:solidFill>
                  <a:schemeClr val="bg1"/>
                </a:solidFill>
                <a:latin typeface="Arial" panose="020B0604020202020204" pitchFamily="34" charset="0"/>
              </a:rPr>
              <a:t>14</a:t>
            </a:fld>
            <a:endParaRPr lang="zh-CN" altLang="en-US" dirty="0">
              <a:solidFill>
                <a:schemeClr val="bg1"/>
              </a:solidFill>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ctr"/>
          <a:lstStyle/>
          <a:p>
            <a:pPr lvl="0"/>
            <a:endParaRPr lang="zh-CN" altLang="en-US" dirty="0"/>
          </a:p>
        </p:txBody>
      </p:sp>
      <p:sp>
        <p:nvSpPr>
          <p:cNvPr id="12292" name="灯片编号占位符 3"/>
          <p:cNvSpPr txBox="1">
            <a:spLocks noGrp="1"/>
          </p:cNvSpPr>
          <p:nvPr>
            <p:ph type="sldNum" sz="quarter"/>
          </p:nvPr>
        </p:nvSpPr>
        <p:spPr>
          <a:xfrm>
            <a:off x="3873500" y="9480550"/>
            <a:ext cx="2960688" cy="498475"/>
          </a:xfrm>
          <a:prstGeom prst="rect">
            <a:avLst/>
          </a:prstGeom>
          <a:noFill/>
          <a:ln w="9525">
            <a:noFill/>
          </a:ln>
        </p:spPr>
        <p:txBody>
          <a:bodyPr anchor="b"/>
          <a:lstStyle/>
          <a:p>
            <a:pPr lvl="0" algn="r" eaLnBrk="1" hangingPunct="1">
              <a:buChar char="•"/>
            </a:pPr>
            <a:fld id="{9A0DB2DC-4C9A-4742-B13C-FB6460FD3503}" type="slidenum">
              <a:rPr lang="zh-CN" altLang="en-US" dirty="0">
                <a:solidFill>
                  <a:schemeClr val="bg1"/>
                </a:solidFill>
                <a:latin typeface="Arial" panose="020B0604020202020204" pitchFamily="34" charset="0"/>
              </a:rPr>
              <a:t>15</a:t>
            </a:fld>
            <a:endParaRPr lang="zh-CN" altLang="en-US" dirty="0">
              <a:solidFill>
                <a:schemeClr val="bg1"/>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A243A67-07C9-4D0D-A10D-130272310F1C}" type="datetimeFigureOut">
              <a:rPr lang="zh-CN" altLang="en-US" smtClean="0"/>
              <a:t>2019/1/17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2719250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A243A67-07C9-4D0D-A10D-130272310F1C}" type="datetimeFigureOut">
              <a:rPr lang="zh-CN" altLang="en-US" smtClean="0"/>
              <a:t>2019/1/17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277682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A243A67-07C9-4D0D-A10D-130272310F1C}" type="datetimeFigureOut">
              <a:rPr lang="zh-CN" altLang="en-US" smtClean="0"/>
              <a:t>2019/1/17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405043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A243A67-07C9-4D0D-A10D-130272310F1C}" type="datetimeFigureOut">
              <a:rPr lang="zh-CN" altLang="en-US" smtClean="0"/>
              <a:t>2019/1/17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3656347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A243A67-07C9-4D0D-A10D-130272310F1C}" type="datetimeFigureOut">
              <a:rPr lang="zh-CN" altLang="en-US" smtClean="0"/>
              <a:t>2019/1/17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2622844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A243A67-07C9-4D0D-A10D-130272310F1C}" type="datetimeFigureOut">
              <a:rPr lang="zh-CN" altLang="en-US" smtClean="0"/>
              <a:t>2019/1/17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240805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A243A67-07C9-4D0D-A10D-130272310F1C}" type="datetimeFigureOut">
              <a:rPr lang="zh-CN" altLang="en-US" smtClean="0"/>
              <a:t>2019/1/17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1000361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A243A67-07C9-4D0D-A10D-130272310F1C}" type="datetimeFigureOut">
              <a:rPr lang="zh-CN" altLang="en-US" smtClean="0"/>
              <a:t>2019/1/17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3853130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243A67-07C9-4D0D-A10D-130272310F1C}" type="datetimeFigureOut">
              <a:rPr lang="zh-CN" altLang="en-US" smtClean="0"/>
              <a:t>2019/1/17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22594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A243A67-07C9-4D0D-A10D-130272310F1C}" type="datetimeFigureOut">
              <a:rPr lang="zh-CN" altLang="en-US" smtClean="0"/>
              <a:t>2019/1/17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2842983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A243A67-07C9-4D0D-A10D-130272310F1C}" type="datetimeFigureOut">
              <a:rPr lang="zh-CN" altLang="en-US" smtClean="0"/>
              <a:t>2019/1/17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2033157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243A67-07C9-4D0D-A10D-130272310F1C}" type="datetimeFigureOut">
              <a:rPr lang="zh-CN" altLang="en-US" smtClean="0"/>
              <a:t>2019/1/17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1463B3-5F53-48E1-AF64-A857EB880EF2}" type="slidenum">
              <a:rPr lang="zh-CN" altLang="en-US" smtClean="0"/>
              <a:t>‹#›</a:t>
            </a:fld>
            <a:endParaRPr lang="zh-CN" altLang="en-US"/>
          </a:p>
        </p:txBody>
      </p:sp>
    </p:spTree>
    <p:extLst>
      <p:ext uri="{BB962C8B-B14F-4D97-AF65-F5344CB8AC3E}">
        <p14:creationId xmlns:p14="http://schemas.microsoft.com/office/powerpoint/2010/main" val="250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5BF79F9-17DC-4C2A-86AD-B21421323645}"/>
              </a:ext>
            </a:extLst>
          </p:cNvPr>
          <p:cNvSpPr/>
          <p:nvPr/>
        </p:nvSpPr>
        <p:spPr>
          <a:xfrm>
            <a:off x="1095982" y="1990928"/>
            <a:ext cx="6368374" cy="193904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415181694"/>
              </p:ext>
            </p:extLst>
          </p:nvPr>
        </p:nvGraphicFramePr>
        <p:xfrm>
          <a:off x="537728" y="110717"/>
          <a:ext cx="7093894" cy="1136742"/>
        </p:xfrm>
        <a:graphic>
          <a:graphicData uri="http://schemas.openxmlformats.org/drawingml/2006/table">
            <a:tbl>
              <a:tblPr firstRow="1" bandRow="1">
                <a:tableStyleId>{5C22544A-7EE6-4342-B048-85BDC9FD1C3A}</a:tableStyleId>
              </a:tblPr>
              <a:tblGrid>
                <a:gridCol w="656879">
                  <a:extLst>
                    <a:ext uri="{9D8B030D-6E8A-4147-A177-3AD203B41FA5}">
                      <a16:colId xmlns:a16="http://schemas.microsoft.com/office/drawing/2014/main" val="3249004598"/>
                    </a:ext>
                  </a:extLst>
                </a:gridCol>
                <a:gridCol w="1231271">
                  <a:extLst>
                    <a:ext uri="{9D8B030D-6E8A-4147-A177-3AD203B41FA5}">
                      <a16:colId xmlns:a16="http://schemas.microsoft.com/office/drawing/2014/main" val="2479482793"/>
                    </a:ext>
                  </a:extLst>
                </a:gridCol>
                <a:gridCol w="1358020">
                  <a:extLst>
                    <a:ext uri="{9D8B030D-6E8A-4147-A177-3AD203B41FA5}">
                      <a16:colId xmlns:a16="http://schemas.microsoft.com/office/drawing/2014/main" val="802442214"/>
                    </a:ext>
                  </a:extLst>
                </a:gridCol>
                <a:gridCol w="1285592">
                  <a:extLst>
                    <a:ext uri="{9D8B030D-6E8A-4147-A177-3AD203B41FA5}">
                      <a16:colId xmlns:a16="http://schemas.microsoft.com/office/drawing/2014/main" val="3450385650"/>
                    </a:ext>
                  </a:extLst>
                </a:gridCol>
                <a:gridCol w="624689">
                  <a:extLst>
                    <a:ext uri="{9D8B030D-6E8A-4147-A177-3AD203B41FA5}">
                      <a16:colId xmlns:a16="http://schemas.microsoft.com/office/drawing/2014/main" val="1317751977"/>
                    </a:ext>
                  </a:extLst>
                </a:gridCol>
                <a:gridCol w="642796">
                  <a:extLst>
                    <a:ext uri="{9D8B030D-6E8A-4147-A177-3AD203B41FA5}">
                      <a16:colId xmlns:a16="http://schemas.microsoft.com/office/drawing/2014/main" val="35138345"/>
                    </a:ext>
                  </a:extLst>
                </a:gridCol>
                <a:gridCol w="1294647">
                  <a:extLst>
                    <a:ext uri="{9D8B030D-6E8A-4147-A177-3AD203B41FA5}">
                      <a16:colId xmlns:a16="http://schemas.microsoft.com/office/drawing/2014/main" val="1779360620"/>
                    </a:ext>
                  </a:extLst>
                </a:gridCol>
              </a:tblGrid>
              <a:tr h="395062">
                <a:tc>
                  <a:txBody>
                    <a:bodyPr/>
                    <a:lstStyle/>
                    <a:p>
                      <a:r>
                        <a:rPr lang="zh-CN" altLang="en-US" sz="1600" dirty="0"/>
                        <a:t>工序</a:t>
                      </a:r>
                    </a:p>
                  </a:txBody>
                  <a:tcPr/>
                </a:tc>
                <a:tc gridSpan="2">
                  <a:txBody>
                    <a:bodyPr/>
                    <a:lstStyle/>
                    <a:p>
                      <a:r>
                        <a:rPr lang="zh-CN" altLang="en-US" sz="1600" dirty="0"/>
                        <a:t>工件类型</a:t>
                      </a:r>
                      <a:r>
                        <a:rPr lang="en-US" altLang="zh-CN" sz="1600" dirty="0"/>
                        <a:t>A</a:t>
                      </a:r>
                      <a:r>
                        <a:rPr lang="zh-CN" altLang="en-US" sz="1600" dirty="0"/>
                        <a:t>（</a:t>
                      </a:r>
                      <a:r>
                        <a:rPr lang="en-US" altLang="zh-CN" sz="1600" dirty="0"/>
                        <a:t>6</a:t>
                      </a:r>
                      <a:r>
                        <a:rPr lang="zh-CN" altLang="en-US" sz="1600" dirty="0"/>
                        <a:t>个）</a:t>
                      </a:r>
                    </a:p>
                  </a:txBody>
                  <a:tcPr/>
                </a:tc>
                <a:tc hMerge="1">
                  <a:txBody>
                    <a:bodyPr/>
                    <a:lstStyle/>
                    <a:p>
                      <a:endParaRPr lang="zh-CN" altLang="en-US"/>
                    </a:p>
                  </a:txBody>
                  <a:tcPr/>
                </a:tc>
                <a:tc gridSpan="4">
                  <a:txBody>
                    <a:bodyPr/>
                    <a:lstStyle/>
                    <a:p>
                      <a:r>
                        <a:rPr lang="zh-CN" altLang="en-US" sz="1600" dirty="0"/>
                        <a:t>工件类型</a:t>
                      </a:r>
                      <a:r>
                        <a:rPr lang="en-US" altLang="zh-CN" sz="1600" dirty="0"/>
                        <a:t>B</a:t>
                      </a:r>
                      <a:r>
                        <a:rPr lang="zh-CN" altLang="en-US" sz="1600" dirty="0"/>
                        <a:t>（</a:t>
                      </a:r>
                      <a:r>
                        <a:rPr lang="en-US" altLang="zh-CN" sz="1600" dirty="0"/>
                        <a:t>6</a:t>
                      </a:r>
                      <a:r>
                        <a:rPr lang="zh-CN" altLang="en-US" sz="1600" dirty="0"/>
                        <a:t>个）</a:t>
                      </a:r>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8499677"/>
                  </a:ext>
                </a:extLst>
              </a:tr>
              <a:tr h="370840">
                <a:tc>
                  <a:txBody>
                    <a:bodyPr/>
                    <a:lstStyle/>
                    <a:p>
                      <a:r>
                        <a:rPr lang="en-US" altLang="zh-CN" sz="1600" dirty="0"/>
                        <a:t>1</a:t>
                      </a:r>
                      <a:endParaRPr lang="zh-CN" altLang="en-US" sz="1600" dirty="0"/>
                    </a:p>
                  </a:txBody>
                  <a:tcPr/>
                </a:tc>
                <a:tc>
                  <a:txBody>
                    <a:bodyPr/>
                    <a:lstStyle/>
                    <a:p>
                      <a:r>
                        <a:rPr lang="en-US" altLang="zh-CN" sz="1600" dirty="0"/>
                        <a:t>M1</a:t>
                      </a:r>
                      <a:r>
                        <a:rPr lang="zh-CN" altLang="en-US" sz="1600" dirty="0"/>
                        <a:t>（耗时</a:t>
                      </a:r>
                      <a:r>
                        <a:rPr lang="en-US" altLang="zh-CN" sz="1600" dirty="0"/>
                        <a:t>3</a:t>
                      </a:r>
                      <a:r>
                        <a:rPr lang="zh-CN" altLang="en-US" sz="1600" dirty="0"/>
                        <a:t>）</a:t>
                      </a:r>
                    </a:p>
                  </a:txBody>
                  <a:tcPr/>
                </a:tc>
                <a:tc>
                  <a:txBody>
                    <a:bodyPr/>
                    <a:lstStyle/>
                    <a:p>
                      <a:r>
                        <a:rPr lang="en-US" altLang="zh-CN" sz="1600" dirty="0"/>
                        <a:t>M2</a:t>
                      </a:r>
                      <a:r>
                        <a:rPr lang="zh-CN" altLang="en-US" sz="1600" dirty="0"/>
                        <a:t>（耗时</a:t>
                      </a:r>
                      <a:r>
                        <a:rPr lang="en-US" altLang="zh-CN" sz="1600" dirty="0"/>
                        <a:t>4</a:t>
                      </a:r>
                      <a:r>
                        <a:rPr lang="zh-CN" altLang="en-US" sz="1600" dirty="0"/>
                        <a:t>）</a:t>
                      </a:r>
                    </a:p>
                  </a:txBody>
                  <a:tcPr/>
                </a:tc>
                <a:tc gridSpan="2">
                  <a:txBody>
                    <a:bodyPr/>
                    <a:lstStyle/>
                    <a:p>
                      <a:r>
                        <a:rPr lang="en-US" altLang="zh-CN" sz="1600" dirty="0"/>
                        <a:t>M1</a:t>
                      </a:r>
                      <a:r>
                        <a:rPr lang="zh-CN" altLang="en-US" sz="1600" dirty="0"/>
                        <a:t>（耗时</a:t>
                      </a:r>
                      <a:r>
                        <a:rPr lang="en-US" altLang="zh-CN" sz="1600" dirty="0"/>
                        <a:t>4</a:t>
                      </a:r>
                      <a:r>
                        <a:rPr lang="zh-CN" altLang="en-US" sz="1600" dirty="0"/>
                        <a:t>）</a:t>
                      </a:r>
                    </a:p>
                  </a:txBody>
                  <a:tcPr/>
                </a:tc>
                <a:tc hMerge="1">
                  <a:txBody>
                    <a:bodyPr/>
                    <a:lstStyle/>
                    <a:p>
                      <a:endParaRPr lang="zh-CN"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 M3</a:t>
                      </a:r>
                      <a:r>
                        <a:rPr lang="zh-CN" altLang="en-US" sz="1600" dirty="0"/>
                        <a:t>（耗时</a:t>
                      </a:r>
                      <a:r>
                        <a:rPr lang="en-US" altLang="zh-CN" sz="1600" dirty="0"/>
                        <a:t>2</a:t>
                      </a:r>
                      <a:r>
                        <a:rPr lang="zh-CN" altLang="en-US" sz="1600" dirty="0"/>
                        <a:t>）</a:t>
                      </a:r>
                    </a:p>
                  </a:txBody>
                  <a:tcPr/>
                </a:tc>
                <a:tc hMerge="1">
                  <a:txBody>
                    <a:bodyPr/>
                    <a:lstStyle/>
                    <a:p>
                      <a:endParaRPr lang="zh-CN" altLang="en-US"/>
                    </a:p>
                  </a:txBody>
                  <a:tcPr/>
                </a:tc>
                <a:extLst>
                  <a:ext uri="{0D108BD9-81ED-4DB2-BD59-A6C34878D82A}">
                    <a16:rowId xmlns:a16="http://schemas.microsoft.com/office/drawing/2014/main" val="1514149633"/>
                  </a:ext>
                </a:extLst>
              </a:tr>
              <a:tr h="370840">
                <a:tc>
                  <a:txBody>
                    <a:bodyPr/>
                    <a:lstStyle/>
                    <a:p>
                      <a:r>
                        <a:rPr lang="en-US" altLang="zh-CN" sz="1600" dirty="0"/>
                        <a:t>2</a:t>
                      </a:r>
                      <a:endParaRPr lang="zh-CN" altLang="en-US" sz="1600" dirty="0"/>
                    </a:p>
                  </a:txBody>
                  <a:tcPr/>
                </a:tc>
                <a:tc>
                  <a:txBody>
                    <a:bodyPr/>
                    <a:lstStyle/>
                    <a:p>
                      <a:r>
                        <a:rPr lang="en-US" altLang="zh-CN" sz="1600" dirty="0"/>
                        <a:t>M2</a:t>
                      </a:r>
                      <a:r>
                        <a:rPr lang="zh-CN" altLang="en-US" sz="1600" dirty="0"/>
                        <a:t>（耗时</a:t>
                      </a:r>
                      <a:r>
                        <a:rPr lang="en-US" altLang="zh-CN" sz="1600" dirty="0"/>
                        <a:t>3</a:t>
                      </a:r>
                      <a:r>
                        <a:rPr lang="zh-CN" altLang="en-US" sz="1600" dirty="0"/>
                        <a:t>）</a:t>
                      </a:r>
                    </a:p>
                  </a:txBody>
                  <a:tcPr/>
                </a:tc>
                <a:tc>
                  <a:txBody>
                    <a:bodyPr/>
                    <a:lstStyle/>
                    <a:p>
                      <a:r>
                        <a:rPr lang="en-US" altLang="zh-CN" sz="1600" dirty="0"/>
                        <a:t>M3</a:t>
                      </a:r>
                      <a:r>
                        <a:rPr lang="zh-CN" altLang="en-US" sz="1600" dirty="0"/>
                        <a:t>（耗时</a:t>
                      </a:r>
                      <a:r>
                        <a:rPr lang="en-US" altLang="zh-CN" sz="1600" dirty="0"/>
                        <a:t>2</a:t>
                      </a:r>
                      <a:r>
                        <a:rPr lang="zh-CN" altLang="en-US" sz="1600" dirty="0"/>
                        <a:t>）</a:t>
                      </a:r>
                    </a:p>
                  </a:txBody>
                  <a:tcPr/>
                </a:tc>
                <a:tc>
                  <a:txBody>
                    <a:bodyPr/>
                    <a:lstStyle/>
                    <a:p>
                      <a:r>
                        <a:rPr lang="en-US" altLang="zh-CN" sz="1600" dirty="0"/>
                        <a:t>M1</a:t>
                      </a:r>
                      <a:r>
                        <a:rPr lang="zh-CN" altLang="en-US" sz="1600" dirty="0"/>
                        <a:t>（耗时</a:t>
                      </a:r>
                      <a:r>
                        <a:rPr lang="en-US" altLang="zh-CN" sz="1600" dirty="0"/>
                        <a:t>3</a:t>
                      </a:r>
                      <a:r>
                        <a:rPr lang="zh-CN" altLang="en-US" sz="1600" dirty="0"/>
                        <a:t>）</a:t>
                      </a:r>
                      <a:r>
                        <a:rPr lang="en-US" altLang="zh-CN" sz="1600" dirty="0"/>
                        <a:t> </a:t>
                      </a:r>
                      <a:endParaRPr lang="zh-CN" altLang="en-US" sz="1600" dirty="0"/>
                    </a:p>
                  </a:txBody>
                  <a:tcPr/>
                </a:tc>
                <a:tc gridSpan="2">
                  <a:txBody>
                    <a:bodyPr/>
                    <a:lstStyle/>
                    <a:p>
                      <a:r>
                        <a:rPr lang="en-US" altLang="zh-CN" sz="1600" dirty="0"/>
                        <a:t>M2</a:t>
                      </a:r>
                      <a:r>
                        <a:rPr lang="zh-CN" altLang="en-US" sz="1600" dirty="0"/>
                        <a:t>（耗时</a:t>
                      </a:r>
                      <a:r>
                        <a:rPr lang="en-US" altLang="zh-CN" sz="1600" dirty="0"/>
                        <a:t>4</a:t>
                      </a:r>
                      <a:r>
                        <a:rPr lang="zh-CN" altLang="en-US" sz="1600" dirty="0"/>
                        <a:t>）</a:t>
                      </a:r>
                    </a:p>
                  </a:txBody>
                  <a:tcPr/>
                </a:tc>
                <a:tc hMerge="1">
                  <a:txBody>
                    <a:bodyPr/>
                    <a:lstStyle/>
                    <a:p>
                      <a:endParaRPr lang="zh-CN" altLang="en-US"/>
                    </a:p>
                  </a:txBody>
                  <a:tcPr/>
                </a:tc>
                <a:tc>
                  <a:txBody>
                    <a:bodyPr/>
                    <a:lstStyle/>
                    <a:p>
                      <a:r>
                        <a:rPr lang="en-US" altLang="zh-CN" sz="1600" dirty="0"/>
                        <a:t>M3</a:t>
                      </a:r>
                      <a:r>
                        <a:rPr lang="zh-CN" altLang="en-US" sz="1600" dirty="0"/>
                        <a:t>（耗时</a:t>
                      </a:r>
                      <a:r>
                        <a:rPr lang="en-US" altLang="zh-CN" sz="1600" dirty="0"/>
                        <a:t>4</a:t>
                      </a:r>
                      <a:r>
                        <a:rPr lang="zh-CN" altLang="en-US" sz="1600" dirty="0"/>
                        <a:t>）</a:t>
                      </a:r>
                    </a:p>
                  </a:txBody>
                  <a:tcPr/>
                </a:tc>
                <a:extLst>
                  <a:ext uri="{0D108BD9-81ED-4DB2-BD59-A6C34878D82A}">
                    <a16:rowId xmlns:a16="http://schemas.microsoft.com/office/drawing/2014/main" val="630712759"/>
                  </a:ext>
                </a:extLst>
              </a:tr>
            </a:tbl>
          </a:graphicData>
        </a:graphic>
      </p:graphicFrame>
      <p:sp>
        <p:nvSpPr>
          <p:cNvPr id="12" name="矩形: 圆角 11">
            <a:extLst>
              <a:ext uri="{FF2B5EF4-FFF2-40B4-BE49-F238E27FC236}">
                <a16:creationId xmlns:a16="http://schemas.microsoft.com/office/drawing/2014/main" id="{BC368411-5C33-4196-B487-F3894A922063}"/>
              </a:ext>
            </a:extLst>
          </p:cNvPr>
          <p:cNvSpPr/>
          <p:nvPr/>
        </p:nvSpPr>
        <p:spPr>
          <a:xfrm>
            <a:off x="926428" y="4280170"/>
            <a:ext cx="6316494" cy="178340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122BF962-7EBE-4D1F-AE3D-8685842FC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79" y="1339494"/>
            <a:ext cx="8097380" cy="5363323"/>
          </a:xfrm>
          <a:prstGeom prst="rect">
            <a:avLst/>
          </a:prstGeom>
        </p:spPr>
      </p:pic>
      <p:sp>
        <p:nvSpPr>
          <p:cNvPr id="6" name="文本框 5">
            <a:extLst>
              <a:ext uri="{FF2B5EF4-FFF2-40B4-BE49-F238E27FC236}">
                <a16:creationId xmlns:a16="http://schemas.microsoft.com/office/drawing/2014/main" id="{758CEFF1-7244-455A-B7C9-DFCB95F4BB93}"/>
              </a:ext>
            </a:extLst>
          </p:cNvPr>
          <p:cNvSpPr txBox="1"/>
          <p:nvPr/>
        </p:nvSpPr>
        <p:spPr>
          <a:xfrm>
            <a:off x="0" y="2230876"/>
            <a:ext cx="869004" cy="369332"/>
          </a:xfrm>
          <a:prstGeom prst="rect">
            <a:avLst/>
          </a:prstGeom>
          <a:noFill/>
        </p:spPr>
        <p:txBody>
          <a:bodyPr wrap="square" rtlCol="0">
            <a:spAutoFit/>
          </a:bodyPr>
          <a:lstStyle/>
          <a:p>
            <a:r>
              <a:rPr lang="zh-CN" altLang="en-US" dirty="0"/>
              <a:t>工序一</a:t>
            </a:r>
          </a:p>
        </p:txBody>
      </p:sp>
      <p:sp>
        <p:nvSpPr>
          <p:cNvPr id="19" name="文本框 18">
            <a:extLst>
              <a:ext uri="{FF2B5EF4-FFF2-40B4-BE49-F238E27FC236}">
                <a16:creationId xmlns:a16="http://schemas.microsoft.com/office/drawing/2014/main" id="{E3754D28-8C67-49E0-A616-06D49AFD4B6F}"/>
              </a:ext>
            </a:extLst>
          </p:cNvPr>
          <p:cNvSpPr txBox="1"/>
          <p:nvPr/>
        </p:nvSpPr>
        <p:spPr>
          <a:xfrm>
            <a:off x="57424" y="5149174"/>
            <a:ext cx="869004" cy="369332"/>
          </a:xfrm>
          <a:prstGeom prst="rect">
            <a:avLst/>
          </a:prstGeom>
          <a:noFill/>
        </p:spPr>
        <p:txBody>
          <a:bodyPr wrap="square" rtlCol="0">
            <a:spAutoFit/>
          </a:bodyPr>
          <a:lstStyle/>
          <a:p>
            <a:r>
              <a:rPr lang="zh-CN" altLang="en-US" dirty="0"/>
              <a:t>工序二</a:t>
            </a:r>
          </a:p>
        </p:txBody>
      </p:sp>
      <p:sp>
        <p:nvSpPr>
          <p:cNvPr id="22" name="文本框 21">
            <a:extLst>
              <a:ext uri="{FF2B5EF4-FFF2-40B4-BE49-F238E27FC236}">
                <a16:creationId xmlns:a16="http://schemas.microsoft.com/office/drawing/2014/main" id="{0F3879C5-567A-4CBA-A908-EB380C43EF9F}"/>
              </a:ext>
            </a:extLst>
          </p:cNvPr>
          <p:cNvSpPr txBox="1"/>
          <p:nvPr/>
        </p:nvSpPr>
        <p:spPr>
          <a:xfrm>
            <a:off x="8107425" y="338050"/>
            <a:ext cx="4139483" cy="4524315"/>
          </a:xfrm>
          <a:prstGeom prst="rect">
            <a:avLst/>
          </a:prstGeom>
          <a:noFill/>
        </p:spPr>
        <p:txBody>
          <a:bodyPr wrap="square" rtlCol="0">
            <a:spAutoFit/>
          </a:bodyPr>
          <a:lstStyle/>
          <a:p>
            <a:pPr>
              <a:lnSpc>
                <a:spcPct val="150000"/>
              </a:lnSpc>
            </a:pPr>
            <a:r>
              <a:rPr lang="zh-CN" altLang="en-US" b="1" dirty="0"/>
              <a:t>采用</a:t>
            </a:r>
            <a:r>
              <a:rPr lang="en-US" altLang="zh-CN" b="1" dirty="0"/>
              <a:t>A</a:t>
            </a:r>
            <a:r>
              <a:rPr lang="zh-CN" altLang="en-US" b="1" dirty="0"/>
              <a:t>*算法</a:t>
            </a:r>
            <a:endParaRPr lang="en-US" altLang="zh-CN" b="1" dirty="0"/>
          </a:p>
          <a:p>
            <a:pPr marL="342900" indent="-342900">
              <a:lnSpc>
                <a:spcPct val="150000"/>
              </a:lnSpc>
              <a:buAutoNum type="arabicPeriod"/>
            </a:pPr>
            <a:r>
              <a:rPr lang="zh-CN" altLang="en-US" dirty="0"/>
              <a:t>创建</a:t>
            </a:r>
            <a:r>
              <a:rPr lang="en-US" altLang="zh-CN" dirty="0"/>
              <a:t>Open</a:t>
            </a:r>
            <a:r>
              <a:rPr lang="zh-CN" altLang="en-US" dirty="0"/>
              <a:t>表。并把工件起始状态放入</a:t>
            </a:r>
            <a:r>
              <a:rPr lang="en-US" altLang="zh-CN" dirty="0"/>
              <a:t>Open</a:t>
            </a:r>
            <a:r>
              <a:rPr lang="zh-CN" altLang="en-US" dirty="0"/>
              <a:t>表中。</a:t>
            </a:r>
            <a:endParaRPr lang="en-US" altLang="zh-CN" dirty="0"/>
          </a:p>
          <a:p>
            <a:pPr marL="342900" indent="-342900">
              <a:lnSpc>
                <a:spcPct val="150000"/>
              </a:lnSpc>
              <a:buAutoNum type="arabicPeriod"/>
            </a:pPr>
            <a:r>
              <a:rPr lang="zh-CN" altLang="en-US" dirty="0"/>
              <a:t>从</a:t>
            </a:r>
            <a:r>
              <a:rPr lang="en-US" altLang="zh-CN" dirty="0"/>
              <a:t>Open</a:t>
            </a:r>
            <a:r>
              <a:rPr lang="zh-CN" altLang="en-US" dirty="0"/>
              <a:t>表中取出第一个元素，对此元素状态依次触发变迁，每成功触发一个变迁，就把触发后的状态存到</a:t>
            </a:r>
            <a:r>
              <a:rPr lang="en-US" altLang="zh-CN" dirty="0"/>
              <a:t>Open</a:t>
            </a:r>
            <a:r>
              <a:rPr lang="zh-CN" altLang="en-US" dirty="0"/>
              <a:t>表中，并按照状态的适应度从大到小排列。</a:t>
            </a:r>
            <a:endParaRPr lang="en-US" altLang="zh-CN" dirty="0"/>
          </a:p>
          <a:p>
            <a:pPr marL="342900" indent="-342900">
              <a:lnSpc>
                <a:spcPct val="150000"/>
              </a:lnSpc>
              <a:buAutoNum type="arabicPeriod"/>
            </a:pPr>
            <a:r>
              <a:rPr lang="zh-CN" altLang="en-US" dirty="0"/>
              <a:t>重复第二步，直到工件都运动到最终状态。</a:t>
            </a:r>
            <a:endParaRPr lang="en-US" altLang="zh-CN" dirty="0"/>
          </a:p>
          <a:p>
            <a:endParaRPr lang="en-US" altLang="zh-CN" dirty="0"/>
          </a:p>
        </p:txBody>
      </p:sp>
    </p:spTree>
    <p:extLst>
      <p:ext uri="{BB962C8B-B14F-4D97-AF65-F5344CB8AC3E}">
        <p14:creationId xmlns:p14="http://schemas.microsoft.com/office/powerpoint/2010/main" val="4129466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txBox="1">
            <a:spLocks noGrp="1"/>
          </p:cNvSpPr>
          <p:nvPr/>
        </p:nvSpPr>
        <p:spPr>
          <a:xfrm>
            <a:off x="8391525" y="6445250"/>
            <a:ext cx="2133600" cy="476250"/>
          </a:xfrm>
          <a:prstGeom prst="rect">
            <a:avLst/>
          </a:prstGeom>
          <a:noFill/>
          <a:ln w="9525">
            <a:noFill/>
          </a:ln>
        </p:spPr>
        <p:txBody>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r" eaLnBrk="1" hangingPunct="1">
              <a:spcBef>
                <a:spcPct val="0"/>
              </a:spcBef>
              <a:buSzPct val="100000"/>
              <a:buNone/>
            </a:pPr>
            <a:fld id="{9A0DB2DC-4C9A-4742-B13C-FB6460FD3503}" type="slidenum">
              <a:rPr lang="zh-CN" altLang="en-US" sz="1400" dirty="0"/>
              <a:t>10</a:t>
            </a:fld>
            <a:endParaRPr lang="zh-CN" altLang="en-US" sz="1400" dirty="0"/>
          </a:p>
        </p:txBody>
      </p:sp>
      <p:pic>
        <p:nvPicPr>
          <p:cNvPr id="11267" name="Picture 7" descr="banner-1"/>
          <p:cNvPicPr>
            <a:picLocks noChangeAspect="1"/>
          </p:cNvPicPr>
          <p:nvPr/>
        </p:nvPicPr>
        <p:blipFill>
          <a:blip r:embed="rId3"/>
          <a:stretch>
            <a:fillRect/>
          </a:stretch>
        </p:blipFill>
        <p:spPr>
          <a:xfrm>
            <a:off x="8172450" y="55563"/>
            <a:ext cx="2362200" cy="468312"/>
          </a:xfrm>
          <a:prstGeom prst="rect">
            <a:avLst/>
          </a:prstGeom>
          <a:noFill/>
          <a:ln w="9525">
            <a:noFill/>
          </a:ln>
        </p:spPr>
      </p:pic>
      <p:sp>
        <p:nvSpPr>
          <p:cNvPr id="11271" name="矩形 6"/>
          <p:cNvSpPr/>
          <p:nvPr/>
        </p:nvSpPr>
        <p:spPr>
          <a:xfrm>
            <a:off x="4813300" y="6303963"/>
            <a:ext cx="2362200" cy="553085"/>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ts val="3600"/>
              </a:lnSpc>
              <a:spcBef>
                <a:spcPct val="0"/>
              </a:spcBef>
              <a:buSzPct val="100000"/>
              <a:buNone/>
            </a:pPr>
            <a:r>
              <a:rPr lang="zh-CN" altLang="en-US" sz="1400" b="1" dirty="0">
                <a:latin typeface="黑体" panose="02010600030101010101" pitchFamily="49" charset="-122"/>
                <a:ea typeface="黑体" panose="02010600030101010101" pitchFamily="49" charset="-122"/>
              </a:rPr>
              <a:t>先进制造与智能技术研究所</a:t>
            </a:r>
            <a:endParaRPr lang="en-US" altLang="zh-CN" sz="1400" b="1" dirty="0">
              <a:latin typeface="黑体" panose="02010600030101010101" pitchFamily="49" charset="-122"/>
              <a:ea typeface="黑体" panose="02010600030101010101" pitchFamily="49" charset="-122"/>
            </a:endParaRPr>
          </a:p>
        </p:txBody>
      </p:sp>
      <p:sp>
        <p:nvSpPr>
          <p:cNvPr id="4" name="矩形 3"/>
          <p:cNvSpPr/>
          <p:nvPr/>
        </p:nvSpPr>
        <p:spPr>
          <a:xfrm>
            <a:off x="1773238" y="65088"/>
            <a:ext cx="268732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SzPct val="100000"/>
              <a:buFont typeface="Arial" panose="020B0604020202020204" pitchFamily="34" charset="0"/>
              <a:buNone/>
            </a:pPr>
            <a:r>
              <a:rPr lang="en-US" altLang="zh-CN" sz="2800" b="1" dirty="0">
                <a:solidFill>
                  <a:srgbClr val="000066"/>
                </a:solidFill>
                <a:latin typeface="楷体_GB2312" panose="02010609030101010101" pitchFamily="49" charset="-122"/>
                <a:ea typeface="楷体_GB2312" panose="02010609030101010101" pitchFamily="49" charset="-122"/>
              </a:rPr>
              <a:t>1.</a:t>
            </a:r>
            <a:r>
              <a:rPr lang="zh-CN" altLang="en-US" sz="2800" b="1" dirty="0">
                <a:solidFill>
                  <a:srgbClr val="000066"/>
                </a:solidFill>
                <a:latin typeface="楷体_GB2312" panose="02010609030101010101" pitchFamily="49" charset="-122"/>
                <a:ea typeface="楷体_GB2312" panose="02010609030101010101" pitchFamily="49" charset="-122"/>
              </a:rPr>
              <a:t>课题研究进度</a:t>
            </a:r>
          </a:p>
        </p:txBody>
      </p:sp>
      <p:pic>
        <p:nvPicPr>
          <p:cNvPr id="6" name="图片 5" descr="小波包树"/>
          <p:cNvPicPr>
            <a:picLocks noChangeAspect="1"/>
          </p:cNvPicPr>
          <p:nvPr/>
        </p:nvPicPr>
        <p:blipFill>
          <a:blip r:embed="rId4"/>
          <a:stretch>
            <a:fillRect/>
          </a:stretch>
        </p:blipFill>
        <p:spPr>
          <a:xfrm>
            <a:off x="385445" y="523875"/>
            <a:ext cx="4493260" cy="2471420"/>
          </a:xfrm>
          <a:prstGeom prst="rect">
            <a:avLst/>
          </a:prstGeom>
        </p:spPr>
      </p:pic>
      <p:pic>
        <p:nvPicPr>
          <p:cNvPr id="7" name="图片 6" descr="小波包分解结果"/>
          <p:cNvPicPr>
            <a:picLocks noChangeAspect="1"/>
          </p:cNvPicPr>
          <p:nvPr/>
        </p:nvPicPr>
        <p:blipFill>
          <a:blip r:embed="rId5"/>
          <a:stretch>
            <a:fillRect/>
          </a:stretch>
        </p:blipFill>
        <p:spPr>
          <a:xfrm>
            <a:off x="5692775" y="648335"/>
            <a:ext cx="4266565" cy="2346960"/>
          </a:xfrm>
          <a:prstGeom prst="rect">
            <a:avLst/>
          </a:prstGeom>
        </p:spPr>
      </p:pic>
      <p:sp>
        <p:nvSpPr>
          <p:cNvPr id="8" name="文本框 7"/>
          <p:cNvSpPr txBox="1"/>
          <p:nvPr/>
        </p:nvSpPr>
        <p:spPr>
          <a:xfrm>
            <a:off x="1329055" y="2995295"/>
            <a:ext cx="2134235" cy="275590"/>
          </a:xfrm>
          <a:prstGeom prst="rect">
            <a:avLst/>
          </a:prstGeom>
          <a:noFill/>
        </p:spPr>
        <p:txBody>
          <a:bodyPr wrap="square" rtlCol="0">
            <a:spAutoFit/>
          </a:bodyPr>
          <a:lstStyle/>
          <a:p>
            <a:r>
              <a:rPr lang="zh-CN" altLang="en-US" sz="1200"/>
              <a:t>使用</a:t>
            </a:r>
            <a:r>
              <a:rPr lang="en-US" altLang="zh-CN" sz="1200"/>
              <a:t>DB5</a:t>
            </a:r>
            <a:r>
              <a:rPr lang="zh-CN" altLang="en-US" sz="1200"/>
              <a:t>的</a:t>
            </a:r>
            <a:r>
              <a:rPr lang="en-US" altLang="zh-CN" sz="1200"/>
              <a:t>4</a:t>
            </a:r>
            <a:r>
              <a:rPr lang="zh-CN" altLang="en-US" sz="1200"/>
              <a:t>层小波树</a:t>
            </a:r>
          </a:p>
        </p:txBody>
      </p:sp>
      <p:sp>
        <p:nvSpPr>
          <p:cNvPr id="9" name="文本框 8"/>
          <p:cNvSpPr txBox="1"/>
          <p:nvPr/>
        </p:nvSpPr>
        <p:spPr>
          <a:xfrm>
            <a:off x="6758940" y="2995295"/>
            <a:ext cx="2134235" cy="275590"/>
          </a:xfrm>
          <a:prstGeom prst="rect">
            <a:avLst/>
          </a:prstGeom>
          <a:noFill/>
        </p:spPr>
        <p:txBody>
          <a:bodyPr wrap="square" rtlCol="0">
            <a:spAutoFit/>
          </a:bodyPr>
          <a:lstStyle/>
          <a:p>
            <a:r>
              <a:rPr lang="zh-CN" altLang="en-US" sz="1200"/>
              <a:t>使用</a:t>
            </a:r>
            <a:r>
              <a:rPr lang="en-US" altLang="zh-CN" sz="1200"/>
              <a:t>DB5</a:t>
            </a:r>
            <a:r>
              <a:rPr lang="zh-CN" altLang="en-US" sz="1200"/>
              <a:t>的</a:t>
            </a:r>
            <a:r>
              <a:rPr lang="en-US" altLang="zh-CN" sz="1200"/>
              <a:t>4</a:t>
            </a:r>
            <a:r>
              <a:rPr lang="zh-CN" altLang="en-US" sz="1200"/>
              <a:t>层小波包分解</a:t>
            </a:r>
          </a:p>
        </p:txBody>
      </p:sp>
      <p:sp>
        <p:nvSpPr>
          <p:cNvPr id="11" name="文本框 10"/>
          <p:cNvSpPr txBox="1"/>
          <p:nvPr/>
        </p:nvSpPr>
        <p:spPr>
          <a:xfrm>
            <a:off x="4813300" y="6028690"/>
            <a:ext cx="1277620" cy="275590"/>
          </a:xfrm>
          <a:prstGeom prst="rect">
            <a:avLst/>
          </a:prstGeom>
          <a:noFill/>
        </p:spPr>
        <p:txBody>
          <a:bodyPr wrap="square" rtlCol="0">
            <a:spAutoFit/>
          </a:bodyPr>
          <a:lstStyle/>
          <a:p>
            <a:r>
              <a:rPr lang="zh-CN" sz="1200"/>
              <a:t>幅频谱分析</a:t>
            </a:r>
          </a:p>
        </p:txBody>
      </p:sp>
      <p:pic>
        <p:nvPicPr>
          <p:cNvPr id="14" name="图片 13" descr="峭度"/>
          <p:cNvPicPr>
            <a:picLocks noChangeAspect="1"/>
          </p:cNvPicPr>
          <p:nvPr/>
        </p:nvPicPr>
        <p:blipFill>
          <a:blip r:embed="rId6"/>
          <a:stretch>
            <a:fillRect/>
          </a:stretch>
        </p:blipFill>
        <p:spPr>
          <a:xfrm>
            <a:off x="2947670" y="3347720"/>
            <a:ext cx="5008880" cy="27552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txBox="1">
            <a:spLocks noGrp="1"/>
          </p:cNvSpPr>
          <p:nvPr/>
        </p:nvSpPr>
        <p:spPr>
          <a:xfrm>
            <a:off x="8391525" y="6445250"/>
            <a:ext cx="2133600" cy="476250"/>
          </a:xfrm>
          <a:prstGeom prst="rect">
            <a:avLst/>
          </a:prstGeom>
          <a:noFill/>
          <a:ln w="9525">
            <a:noFill/>
          </a:ln>
        </p:spPr>
        <p:txBody>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r" eaLnBrk="1" hangingPunct="1">
              <a:spcBef>
                <a:spcPct val="0"/>
              </a:spcBef>
              <a:buSzPct val="100000"/>
              <a:buNone/>
            </a:pPr>
            <a:fld id="{9A0DB2DC-4C9A-4742-B13C-FB6460FD3503}" type="slidenum">
              <a:rPr lang="zh-CN" altLang="en-US" sz="1400" dirty="0"/>
              <a:t>11</a:t>
            </a:fld>
            <a:endParaRPr lang="zh-CN" altLang="en-US" sz="1400" dirty="0"/>
          </a:p>
        </p:txBody>
      </p:sp>
      <p:pic>
        <p:nvPicPr>
          <p:cNvPr id="11267" name="Picture 7" descr="banner-1"/>
          <p:cNvPicPr>
            <a:picLocks noChangeAspect="1"/>
          </p:cNvPicPr>
          <p:nvPr/>
        </p:nvPicPr>
        <p:blipFill>
          <a:blip r:embed="rId3"/>
          <a:stretch>
            <a:fillRect/>
          </a:stretch>
        </p:blipFill>
        <p:spPr>
          <a:xfrm>
            <a:off x="8172450" y="55563"/>
            <a:ext cx="2362200" cy="468312"/>
          </a:xfrm>
          <a:prstGeom prst="rect">
            <a:avLst/>
          </a:prstGeom>
          <a:noFill/>
          <a:ln w="9525">
            <a:noFill/>
          </a:ln>
        </p:spPr>
      </p:pic>
      <p:sp>
        <p:nvSpPr>
          <p:cNvPr id="11271" name="矩形 6"/>
          <p:cNvSpPr/>
          <p:nvPr/>
        </p:nvSpPr>
        <p:spPr>
          <a:xfrm>
            <a:off x="4813300" y="6303963"/>
            <a:ext cx="2362200" cy="553085"/>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ts val="3600"/>
              </a:lnSpc>
              <a:spcBef>
                <a:spcPct val="0"/>
              </a:spcBef>
              <a:buSzPct val="100000"/>
              <a:buNone/>
            </a:pPr>
            <a:r>
              <a:rPr lang="zh-CN" altLang="en-US" sz="1400" b="1" dirty="0">
                <a:latin typeface="黑体" panose="02010600030101010101" pitchFamily="49" charset="-122"/>
                <a:ea typeface="黑体" panose="02010600030101010101" pitchFamily="49" charset="-122"/>
              </a:rPr>
              <a:t>先进制造与智能技术研究所</a:t>
            </a:r>
            <a:endParaRPr lang="en-US" altLang="zh-CN" sz="1400" b="1" dirty="0">
              <a:latin typeface="黑体" panose="02010600030101010101" pitchFamily="49" charset="-122"/>
              <a:ea typeface="黑体" panose="02010600030101010101" pitchFamily="49" charset="-122"/>
            </a:endParaRPr>
          </a:p>
        </p:txBody>
      </p:sp>
      <p:sp>
        <p:nvSpPr>
          <p:cNvPr id="4" name="矩形 3"/>
          <p:cNvSpPr/>
          <p:nvPr/>
        </p:nvSpPr>
        <p:spPr>
          <a:xfrm>
            <a:off x="1773238" y="65088"/>
            <a:ext cx="268732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SzPct val="100000"/>
              <a:buFont typeface="Arial" panose="020B0604020202020204" pitchFamily="34" charset="0"/>
              <a:buNone/>
            </a:pPr>
            <a:r>
              <a:rPr lang="en-US" altLang="zh-CN" sz="2800" b="1" dirty="0">
                <a:solidFill>
                  <a:srgbClr val="000066"/>
                </a:solidFill>
                <a:latin typeface="楷体_GB2312" panose="02010609030101010101" pitchFamily="49" charset="-122"/>
                <a:ea typeface="楷体_GB2312" panose="02010609030101010101" pitchFamily="49" charset="-122"/>
              </a:rPr>
              <a:t>1.</a:t>
            </a:r>
            <a:r>
              <a:rPr lang="zh-CN" altLang="en-US" sz="2800" b="1" dirty="0">
                <a:solidFill>
                  <a:srgbClr val="000066"/>
                </a:solidFill>
                <a:latin typeface="楷体_GB2312" panose="02010609030101010101" pitchFamily="49" charset="-122"/>
                <a:ea typeface="楷体_GB2312" panose="02010609030101010101" pitchFamily="49" charset="-122"/>
              </a:rPr>
              <a:t>课题研究进度</a:t>
            </a:r>
          </a:p>
        </p:txBody>
      </p:sp>
      <p:sp>
        <p:nvSpPr>
          <p:cNvPr id="8" name="文本框 7"/>
          <p:cNvSpPr txBox="1"/>
          <p:nvPr/>
        </p:nvSpPr>
        <p:spPr>
          <a:xfrm>
            <a:off x="1923415" y="4684395"/>
            <a:ext cx="2134235" cy="275590"/>
          </a:xfrm>
          <a:prstGeom prst="rect">
            <a:avLst/>
          </a:prstGeom>
          <a:noFill/>
        </p:spPr>
        <p:txBody>
          <a:bodyPr wrap="square" rtlCol="0">
            <a:spAutoFit/>
          </a:bodyPr>
          <a:lstStyle/>
          <a:p>
            <a:r>
              <a:rPr lang="en-US" altLang="zh-CN" sz="1200"/>
              <a:t>VMD</a:t>
            </a:r>
            <a:r>
              <a:rPr lang="zh-CN" altLang="en-US" sz="1200"/>
              <a:t>分解（</a:t>
            </a:r>
            <a:r>
              <a:rPr lang="en-US" altLang="zh-CN" sz="1200"/>
              <a:t>K=3</a:t>
            </a:r>
            <a:r>
              <a:rPr lang="zh-CN" altLang="en-US" sz="1200"/>
              <a:t>）</a:t>
            </a:r>
          </a:p>
        </p:txBody>
      </p:sp>
      <p:pic>
        <p:nvPicPr>
          <p:cNvPr id="2" name="图片 1" descr="VMDK3"/>
          <p:cNvPicPr>
            <a:picLocks noChangeAspect="1"/>
          </p:cNvPicPr>
          <p:nvPr/>
        </p:nvPicPr>
        <p:blipFill>
          <a:blip r:embed="rId4"/>
          <a:stretch>
            <a:fillRect/>
          </a:stretch>
        </p:blipFill>
        <p:spPr>
          <a:xfrm>
            <a:off x="231775" y="941070"/>
            <a:ext cx="5518150" cy="3556635"/>
          </a:xfrm>
          <a:prstGeom prst="rect">
            <a:avLst/>
          </a:prstGeom>
        </p:spPr>
      </p:pic>
      <p:pic>
        <p:nvPicPr>
          <p:cNvPr id="3" name="图片 2" descr="EEMD1"/>
          <p:cNvPicPr>
            <a:picLocks noChangeAspect="1"/>
          </p:cNvPicPr>
          <p:nvPr/>
        </p:nvPicPr>
        <p:blipFill>
          <a:blip r:embed="rId5"/>
          <a:stretch>
            <a:fillRect/>
          </a:stretch>
        </p:blipFill>
        <p:spPr>
          <a:xfrm>
            <a:off x="5749925" y="1147445"/>
            <a:ext cx="6090920" cy="3350260"/>
          </a:xfrm>
          <a:prstGeom prst="rect">
            <a:avLst/>
          </a:prstGeom>
        </p:spPr>
      </p:pic>
      <p:sp>
        <p:nvSpPr>
          <p:cNvPr id="5" name="文本框 4"/>
          <p:cNvSpPr txBox="1"/>
          <p:nvPr/>
        </p:nvSpPr>
        <p:spPr>
          <a:xfrm>
            <a:off x="7760970" y="4591685"/>
            <a:ext cx="2225675" cy="275590"/>
          </a:xfrm>
          <a:prstGeom prst="rect">
            <a:avLst/>
          </a:prstGeom>
          <a:noFill/>
        </p:spPr>
        <p:txBody>
          <a:bodyPr wrap="square" rtlCol="0">
            <a:spAutoFit/>
          </a:bodyPr>
          <a:lstStyle/>
          <a:p>
            <a:r>
              <a:rPr lang="en-US" altLang="zh-CN" sz="1200"/>
              <a:t>EEMD</a:t>
            </a:r>
            <a:r>
              <a:rPr lang="zh-CN" altLang="en-US" sz="1200"/>
              <a:t>分解的</a:t>
            </a:r>
            <a:r>
              <a:rPr lang="en-US" altLang="zh-CN" sz="1200"/>
              <a:t>IMF1~IMF8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txBox="1">
            <a:spLocks noGrp="1"/>
          </p:cNvSpPr>
          <p:nvPr/>
        </p:nvSpPr>
        <p:spPr>
          <a:xfrm>
            <a:off x="8391525" y="6445250"/>
            <a:ext cx="2133600" cy="476250"/>
          </a:xfrm>
          <a:prstGeom prst="rect">
            <a:avLst/>
          </a:prstGeom>
          <a:noFill/>
          <a:ln w="9525">
            <a:noFill/>
          </a:ln>
        </p:spPr>
        <p:txBody>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r" eaLnBrk="1" hangingPunct="1">
              <a:spcBef>
                <a:spcPct val="0"/>
              </a:spcBef>
              <a:buSzPct val="100000"/>
              <a:buNone/>
            </a:pPr>
            <a:fld id="{9A0DB2DC-4C9A-4742-B13C-FB6460FD3503}" type="slidenum">
              <a:rPr lang="zh-CN" altLang="en-US" sz="1400" dirty="0"/>
              <a:t>12</a:t>
            </a:fld>
            <a:endParaRPr lang="zh-CN" altLang="en-US" sz="1400" dirty="0"/>
          </a:p>
        </p:txBody>
      </p:sp>
      <p:pic>
        <p:nvPicPr>
          <p:cNvPr id="11267" name="Picture 7" descr="banner-1"/>
          <p:cNvPicPr>
            <a:picLocks noChangeAspect="1"/>
          </p:cNvPicPr>
          <p:nvPr/>
        </p:nvPicPr>
        <p:blipFill>
          <a:blip r:embed="rId3"/>
          <a:stretch>
            <a:fillRect/>
          </a:stretch>
        </p:blipFill>
        <p:spPr>
          <a:xfrm>
            <a:off x="8172450" y="55563"/>
            <a:ext cx="2362200" cy="468312"/>
          </a:xfrm>
          <a:prstGeom prst="rect">
            <a:avLst/>
          </a:prstGeom>
          <a:noFill/>
          <a:ln w="9525">
            <a:noFill/>
          </a:ln>
        </p:spPr>
      </p:pic>
      <p:sp>
        <p:nvSpPr>
          <p:cNvPr id="11271" name="矩形 6"/>
          <p:cNvSpPr/>
          <p:nvPr/>
        </p:nvSpPr>
        <p:spPr>
          <a:xfrm>
            <a:off x="4813300" y="6303963"/>
            <a:ext cx="2362200" cy="553085"/>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ts val="3600"/>
              </a:lnSpc>
              <a:spcBef>
                <a:spcPct val="0"/>
              </a:spcBef>
              <a:buSzPct val="100000"/>
              <a:buNone/>
            </a:pPr>
            <a:r>
              <a:rPr lang="zh-CN" altLang="en-US" sz="1400" b="1" dirty="0">
                <a:latin typeface="黑体" panose="02010600030101010101" pitchFamily="49" charset="-122"/>
                <a:ea typeface="黑体" panose="02010600030101010101" pitchFamily="49" charset="-122"/>
              </a:rPr>
              <a:t>先进制造与智能技术研究所</a:t>
            </a:r>
            <a:endParaRPr lang="en-US" altLang="zh-CN" sz="1400" b="1" dirty="0">
              <a:latin typeface="黑体" panose="02010600030101010101" pitchFamily="49" charset="-122"/>
              <a:ea typeface="黑体" panose="02010600030101010101" pitchFamily="49" charset="-122"/>
            </a:endParaRPr>
          </a:p>
        </p:txBody>
      </p:sp>
      <p:pic>
        <p:nvPicPr>
          <p:cNvPr id="3" name="C9F754DE-2CAD-44b6-B708-469DEB6407EB-4" descr="qt_temp"/>
          <p:cNvPicPr>
            <a:picLocks noChangeAspect="1"/>
          </p:cNvPicPr>
          <p:nvPr/>
        </p:nvPicPr>
        <p:blipFill>
          <a:blip r:embed="rId4"/>
          <a:stretch>
            <a:fillRect/>
          </a:stretch>
        </p:blipFill>
        <p:spPr>
          <a:xfrm>
            <a:off x="233045" y="505460"/>
            <a:ext cx="5961380" cy="5939790"/>
          </a:xfrm>
          <a:prstGeom prst="rect">
            <a:avLst/>
          </a:prstGeom>
        </p:spPr>
      </p:pic>
      <p:sp>
        <p:nvSpPr>
          <p:cNvPr id="4" name="矩形 3"/>
          <p:cNvSpPr/>
          <p:nvPr/>
        </p:nvSpPr>
        <p:spPr>
          <a:xfrm>
            <a:off x="1773238" y="65088"/>
            <a:ext cx="268732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SzPct val="100000"/>
              <a:buFont typeface="Arial" panose="020B0604020202020204" pitchFamily="34" charset="0"/>
              <a:buNone/>
            </a:pPr>
            <a:r>
              <a:rPr lang="en-US" altLang="zh-CN" sz="2800" b="1" dirty="0">
                <a:solidFill>
                  <a:srgbClr val="000066"/>
                </a:solidFill>
                <a:latin typeface="楷体_GB2312" panose="02010609030101010101" pitchFamily="49" charset="-122"/>
                <a:ea typeface="楷体_GB2312" panose="02010609030101010101" pitchFamily="49" charset="-122"/>
              </a:rPr>
              <a:t>1.</a:t>
            </a:r>
            <a:r>
              <a:rPr lang="zh-CN" altLang="en-US" sz="2800" b="1" dirty="0">
                <a:solidFill>
                  <a:srgbClr val="000066"/>
                </a:solidFill>
                <a:latin typeface="楷体_GB2312" panose="02010609030101010101" pitchFamily="49" charset="-122"/>
                <a:ea typeface="楷体_GB2312" panose="02010609030101010101" pitchFamily="49" charset="-122"/>
              </a:rPr>
              <a:t>课题研究进度</a:t>
            </a:r>
          </a:p>
        </p:txBody>
      </p:sp>
      <p:sp>
        <p:nvSpPr>
          <p:cNvPr id="2" name="文本框 1"/>
          <p:cNvSpPr txBox="1"/>
          <p:nvPr/>
        </p:nvSpPr>
        <p:spPr>
          <a:xfrm>
            <a:off x="6504305" y="808990"/>
            <a:ext cx="5356225" cy="2584450"/>
          </a:xfrm>
          <a:prstGeom prst="rect">
            <a:avLst/>
          </a:prstGeom>
          <a:noFill/>
        </p:spPr>
        <p:txBody>
          <a:bodyPr wrap="square" rtlCol="0">
            <a:spAutoFit/>
          </a:bodyPr>
          <a:lstStyle/>
          <a:p>
            <a:pPr marL="285750" indent="-285750">
              <a:buFont typeface="Arial" panose="020B0604020202020204" pitchFamily="34" charset="0"/>
              <a:buChar char="•"/>
            </a:pPr>
            <a:r>
              <a:rPr lang="en-US" altLang="zh-CN"/>
              <a:t>SVM</a:t>
            </a:r>
            <a:r>
              <a:rPr lang="zh-CN" altLang="en-US"/>
              <a:t>支持向量机是根据统计学中的结构风险最小化原则提出的一种机器学习方法，其基本原理是寻找一个使分类间隔最大化的最优分类面。</a:t>
            </a: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LS_SVM</a:t>
            </a:r>
            <a:r>
              <a:rPr lang="zh-CN" altLang="en-US"/>
              <a:t>是标准</a:t>
            </a:r>
            <a:r>
              <a:rPr lang="en-US" altLang="zh-CN"/>
              <a:t>SVM</a:t>
            </a:r>
            <a:r>
              <a:rPr lang="zh-CN" altLang="en-US"/>
              <a:t>的变形，是将</a:t>
            </a:r>
            <a:r>
              <a:rPr lang="en-US" altLang="zh-CN"/>
              <a:t>SVM</a:t>
            </a:r>
            <a:r>
              <a:rPr lang="zh-CN" altLang="en-US"/>
              <a:t>求解二次规划问题转换成求解线性方程组，同时省去了不敏感损失系数。</a:t>
            </a: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LS_SVM</a:t>
            </a:r>
            <a:r>
              <a:rPr lang="zh-CN" altLang="en-US"/>
              <a:t>模型的正则化参数</a:t>
            </a:r>
            <a:r>
              <a:rPr lang="zh-CN" altLang="en-US">
                <a:latin typeface="Arial" panose="020B0604020202020204" pitchFamily="34" charset="0"/>
                <a:cs typeface="Arial" panose="020B0604020202020204" pitchFamily="34" charset="0"/>
              </a:rPr>
              <a:t>ɑ以及核参数。</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txBox="1">
            <a:spLocks noGrp="1"/>
          </p:cNvSpPr>
          <p:nvPr/>
        </p:nvSpPr>
        <p:spPr>
          <a:xfrm>
            <a:off x="8391525" y="6445250"/>
            <a:ext cx="2133600" cy="476250"/>
          </a:xfrm>
          <a:prstGeom prst="rect">
            <a:avLst/>
          </a:prstGeom>
          <a:noFill/>
          <a:ln w="9525">
            <a:noFill/>
          </a:ln>
        </p:spPr>
        <p:txBody>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r" eaLnBrk="1" hangingPunct="1">
              <a:spcBef>
                <a:spcPct val="0"/>
              </a:spcBef>
              <a:buSzPct val="100000"/>
              <a:buNone/>
            </a:pPr>
            <a:fld id="{9A0DB2DC-4C9A-4742-B13C-FB6460FD3503}" type="slidenum">
              <a:rPr lang="zh-CN" altLang="en-US" sz="1400" dirty="0"/>
              <a:t>13</a:t>
            </a:fld>
            <a:endParaRPr lang="zh-CN" altLang="en-US" sz="1400" dirty="0"/>
          </a:p>
        </p:txBody>
      </p:sp>
      <p:pic>
        <p:nvPicPr>
          <p:cNvPr id="11267" name="Picture 7" descr="banner-1"/>
          <p:cNvPicPr>
            <a:picLocks noChangeAspect="1"/>
          </p:cNvPicPr>
          <p:nvPr/>
        </p:nvPicPr>
        <p:blipFill>
          <a:blip r:embed="rId3"/>
          <a:stretch>
            <a:fillRect/>
          </a:stretch>
        </p:blipFill>
        <p:spPr>
          <a:xfrm>
            <a:off x="8172450" y="55563"/>
            <a:ext cx="2362200" cy="468312"/>
          </a:xfrm>
          <a:prstGeom prst="rect">
            <a:avLst/>
          </a:prstGeom>
          <a:noFill/>
          <a:ln w="9525">
            <a:noFill/>
          </a:ln>
        </p:spPr>
      </p:pic>
      <p:sp>
        <p:nvSpPr>
          <p:cNvPr id="11271" name="矩形 6"/>
          <p:cNvSpPr/>
          <p:nvPr/>
        </p:nvSpPr>
        <p:spPr>
          <a:xfrm>
            <a:off x="4813300" y="6303963"/>
            <a:ext cx="2362200" cy="553085"/>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ts val="3600"/>
              </a:lnSpc>
              <a:spcBef>
                <a:spcPct val="0"/>
              </a:spcBef>
              <a:buSzPct val="100000"/>
              <a:buNone/>
            </a:pPr>
            <a:r>
              <a:rPr lang="zh-CN" altLang="en-US" sz="1400" b="1" dirty="0">
                <a:latin typeface="黑体" panose="02010600030101010101" pitchFamily="49" charset="-122"/>
                <a:ea typeface="黑体" panose="02010600030101010101" pitchFamily="49" charset="-122"/>
              </a:rPr>
              <a:t>先进制造与智能技术研究所</a:t>
            </a:r>
            <a:endParaRPr lang="en-US" altLang="zh-CN" sz="1400" b="1" dirty="0">
              <a:latin typeface="黑体" panose="02010600030101010101" pitchFamily="49" charset="-122"/>
              <a:ea typeface="黑体" panose="02010600030101010101" pitchFamily="49" charset="-122"/>
            </a:endParaRPr>
          </a:p>
        </p:txBody>
      </p:sp>
      <p:sp>
        <p:nvSpPr>
          <p:cNvPr id="4" name="矩形 3"/>
          <p:cNvSpPr/>
          <p:nvPr/>
        </p:nvSpPr>
        <p:spPr>
          <a:xfrm>
            <a:off x="1773238" y="65088"/>
            <a:ext cx="268732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SzPct val="100000"/>
              <a:buFont typeface="Arial" panose="020B0604020202020204" pitchFamily="34" charset="0"/>
              <a:buNone/>
            </a:pPr>
            <a:r>
              <a:rPr lang="en-US" altLang="zh-CN" sz="2800" b="1" dirty="0">
                <a:solidFill>
                  <a:srgbClr val="000066"/>
                </a:solidFill>
                <a:latin typeface="楷体_GB2312" panose="02010609030101010101" pitchFamily="49" charset="-122"/>
                <a:ea typeface="楷体_GB2312" panose="02010609030101010101" pitchFamily="49" charset="-122"/>
              </a:rPr>
              <a:t>1.</a:t>
            </a:r>
            <a:r>
              <a:rPr lang="zh-CN" altLang="en-US" sz="2800" b="1" dirty="0">
                <a:solidFill>
                  <a:srgbClr val="000066"/>
                </a:solidFill>
                <a:latin typeface="楷体_GB2312" panose="02010609030101010101" pitchFamily="49" charset="-122"/>
                <a:ea typeface="楷体_GB2312" panose="02010609030101010101" pitchFamily="49" charset="-122"/>
              </a:rPr>
              <a:t>课题研究进度</a:t>
            </a:r>
          </a:p>
        </p:txBody>
      </p:sp>
      <p:pic>
        <p:nvPicPr>
          <p:cNvPr id="5" name="图片 4" descr="lssvmclass"/>
          <p:cNvPicPr>
            <a:picLocks noChangeAspect="1"/>
          </p:cNvPicPr>
          <p:nvPr/>
        </p:nvPicPr>
        <p:blipFill>
          <a:blip r:embed="rId4"/>
          <a:stretch>
            <a:fillRect/>
          </a:stretch>
        </p:blipFill>
        <p:spPr>
          <a:xfrm>
            <a:off x="264795" y="734695"/>
            <a:ext cx="5334000" cy="4000500"/>
          </a:xfrm>
          <a:prstGeom prst="rect">
            <a:avLst/>
          </a:prstGeom>
        </p:spPr>
      </p:pic>
      <p:sp>
        <p:nvSpPr>
          <p:cNvPr id="6" name="文本框 5"/>
          <p:cNvSpPr txBox="1"/>
          <p:nvPr/>
        </p:nvSpPr>
        <p:spPr>
          <a:xfrm>
            <a:off x="1230630" y="4735195"/>
            <a:ext cx="3582670" cy="368300"/>
          </a:xfrm>
          <a:prstGeom prst="rect">
            <a:avLst/>
          </a:prstGeom>
          <a:noFill/>
        </p:spPr>
        <p:txBody>
          <a:bodyPr wrap="square" rtlCol="0">
            <a:spAutoFit/>
          </a:bodyPr>
          <a:lstStyle/>
          <a:p>
            <a:pPr algn="ctr"/>
            <a:r>
              <a:rPr lang="en-US" altLang="zh-CN"/>
              <a:t>LS_SVM</a:t>
            </a:r>
            <a:r>
              <a:rPr lang="zh-CN" altLang="en-US"/>
              <a:t>二分类模型测试结果</a:t>
            </a:r>
          </a:p>
        </p:txBody>
      </p:sp>
      <p:pic>
        <p:nvPicPr>
          <p:cNvPr id="8" name="图片 7" descr="LSSVMR"/>
          <p:cNvPicPr>
            <a:picLocks noChangeAspect="1"/>
          </p:cNvPicPr>
          <p:nvPr/>
        </p:nvPicPr>
        <p:blipFill>
          <a:blip r:embed="rId5"/>
          <a:stretch>
            <a:fillRect/>
          </a:stretch>
        </p:blipFill>
        <p:spPr>
          <a:xfrm>
            <a:off x="6294755" y="734695"/>
            <a:ext cx="5334000" cy="4000500"/>
          </a:xfrm>
          <a:prstGeom prst="rect">
            <a:avLst/>
          </a:prstGeom>
        </p:spPr>
      </p:pic>
      <p:sp>
        <p:nvSpPr>
          <p:cNvPr id="9" name="文本框 8"/>
          <p:cNvSpPr txBox="1"/>
          <p:nvPr/>
        </p:nvSpPr>
        <p:spPr>
          <a:xfrm>
            <a:off x="7175500" y="4839970"/>
            <a:ext cx="3582670" cy="368300"/>
          </a:xfrm>
          <a:prstGeom prst="rect">
            <a:avLst/>
          </a:prstGeom>
          <a:noFill/>
        </p:spPr>
        <p:txBody>
          <a:bodyPr wrap="square" rtlCol="0">
            <a:spAutoFit/>
          </a:bodyPr>
          <a:lstStyle/>
          <a:p>
            <a:pPr algn="ctr"/>
            <a:r>
              <a:rPr lang="en-US" altLang="zh-CN"/>
              <a:t>LS_SVM</a:t>
            </a:r>
            <a:r>
              <a:rPr lang="zh-CN" altLang="en-US"/>
              <a:t>回归预测模型测试结果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txBox="1">
            <a:spLocks noGrp="1"/>
          </p:cNvSpPr>
          <p:nvPr/>
        </p:nvSpPr>
        <p:spPr>
          <a:xfrm>
            <a:off x="8391525" y="6445250"/>
            <a:ext cx="2133600" cy="476250"/>
          </a:xfrm>
          <a:prstGeom prst="rect">
            <a:avLst/>
          </a:prstGeom>
          <a:noFill/>
          <a:ln w="9525">
            <a:noFill/>
          </a:ln>
        </p:spPr>
        <p:txBody>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r" eaLnBrk="1" hangingPunct="1">
              <a:spcBef>
                <a:spcPct val="0"/>
              </a:spcBef>
              <a:buSzPct val="100000"/>
              <a:buNone/>
            </a:pPr>
            <a:fld id="{9A0DB2DC-4C9A-4742-B13C-FB6460FD3503}" type="slidenum">
              <a:rPr lang="zh-CN" altLang="en-US" sz="1400" dirty="0"/>
              <a:t>14</a:t>
            </a:fld>
            <a:endParaRPr lang="zh-CN" altLang="en-US" sz="1400" dirty="0"/>
          </a:p>
        </p:txBody>
      </p:sp>
      <p:pic>
        <p:nvPicPr>
          <p:cNvPr id="11267" name="Picture 7" descr="banner-1"/>
          <p:cNvPicPr>
            <a:picLocks noChangeAspect="1"/>
          </p:cNvPicPr>
          <p:nvPr/>
        </p:nvPicPr>
        <p:blipFill>
          <a:blip r:embed="rId3"/>
          <a:stretch>
            <a:fillRect/>
          </a:stretch>
        </p:blipFill>
        <p:spPr>
          <a:xfrm>
            <a:off x="8172450" y="55563"/>
            <a:ext cx="2362200" cy="468312"/>
          </a:xfrm>
          <a:prstGeom prst="rect">
            <a:avLst/>
          </a:prstGeom>
          <a:noFill/>
          <a:ln w="9525">
            <a:noFill/>
          </a:ln>
        </p:spPr>
      </p:pic>
      <p:sp>
        <p:nvSpPr>
          <p:cNvPr id="11271" name="矩形 6"/>
          <p:cNvSpPr/>
          <p:nvPr/>
        </p:nvSpPr>
        <p:spPr>
          <a:xfrm>
            <a:off x="4813300" y="6303963"/>
            <a:ext cx="2362200" cy="553085"/>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ts val="3600"/>
              </a:lnSpc>
              <a:spcBef>
                <a:spcPct val="0"/>
              </a:spcBef>
              <a:buSzPct val="100000"/>
              <a:buNone/>
            </a:pPr>
            <a:r>
              <a:rPr lang="zh-CN" altLang="en-US" sz="1400" b="1" dirty="0">
                <a:latin typeface="黑体" panose="02010600030101010101" pitchFamily="49" charset="-122"/>
                <a:ea typeface="黑体" panose="02010600030101010101" pitchFamily="49" charset="-122"/>
              </a:rPr>
              <a:t>先进制造与智能技术研究所</a:t>
            </a:r>
            <a:endParaRPr lang="en-US" altLang="zh-CN" sz="1400" b="1" dirty="0">
              <a:latin typeface="黑体" panose="02010600030101010101" pitchFamily="49" charset="-122"/>
              <a:ea typeface="黑体" panose="02010600030101010101" pitchFamily="49" charset="-122"/>
            </a:endParaRPr>
          </a:p>
        </p:txBody>
      </p:sp>
      <p:sp>
        <p:nvSpPr>
          <p:cNvPr id="4" name="矩形 3"/>
          <p:cNvSpPr/>
          <p:nvPr/>
        </p:nvSpPr>
        <p:spPr>
          <a:xfrm>
            <a:off x="1773238" y="65088"/>
            <a:ext cx="3044825"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SzPct val="100000"/>
              <a:buFont typeface="Arial" panose="020B0604020202020204" pitchFamily="34" charset="0"/>
              <a:buNone/>
            </a:pPr>
            <a:r>
              <a:rPr lang="en-US" altLang="zh-CN" sz="2800" b="1" dirty="0">
                <a:solidFill>
                  <a:srgbClr val="000066"/>
                </a:solidFill>
                <a:latin typeface="楷体_GB2312" panose="02010609030101010101" pitchFamily="49" charset="-122"/>
                <a:ea typeface="楷体_GB2312" panose="02010609030101010101" pitchFamily="49" charset="-122"/>
              </a:rPr>
              <a:t>2.</a:t>
            </a:r>
            <a:r>
              <a:rPr lang="zh-CN" altLang="en-US" sz="2800" b="1" dirty="0">
                <a:solidFill>
                  <a:srgbClr val="000066"/>
                </a:solidFill>
                <a:latin typeface="楷体_GB2312" panose="02010609030101010101" pitchFamily="49" charset="-122"/>
                <a:ea typeface="楷体_GB2312" panose="02010609030101010101" pitchFamily="49" charset="-122"/>
              </a:rPr>
              <a:t>西门子实习情况</a:t>
            </a:r>
          </a:p>
        </p:txBody>
      </p:sp>
      <p:sp>
        <p:nvSpPr>
          <p:cNvPr id="2" name="文本框 1"/>
          <p:cNvSpPr txBox="1"/>
          <p:nvPr/>
        </p:nvSpPr>
        <p:spPr>
          <a:xfrm>
            <a:off x="911225" y="793750"/>
            <a:ext cx="5589905" cy="1198880"/>
          </a:xfrm>
          <a:prstGeom prst="rect">
            <a:avLst/>
          </a:prstGeom>
          <a:noFill/>
        </p:spPr>
        <p:txBody>
          <a:bodyPr wrap="square" rtlCol="0">
            <a:spAutoFit/>
          </a:bodyPr>
          <a:lstStyle/>
          <a:p>
            <a:r>
              <a:rPr lang="en-US" altLang="zh-CN"/>
              <a:t>1</a:t>
            </a:r>
            <a:r>
              <a:rPr lang="zh-CN" altLang="en-US"/>
              <a:t>、网页测试项目</a:t>
            </a:r>
          </a:p>
          <a:p>
            <a:endParaRPr lang="zh-CN" altLang="en-US"/>
          </a:p>
          <a:p>
            <a:r>
              <a:rPr lang="zh-CN" altLang="en-US"/>
              <a:t>   </a:t>
            </a:r>
            <a:r>
              <a:rPr lang="en-US" altLang="zh-CN"/>
              <a:t>1</a:t>
            </a:r>
            <a:r>
              <a:rPr lang="zh-CN" altLang="en-US"/>
              <a:t>）网页页面和跳转逻辑测试</a:t>
            </a:r>
          </a:p>
          <a:p>
            <a:r>
              <a:rPr lang="zh-CN" altLang="en-US"/>
              <a:t>   </a:t>
            </a:r>
            <a:r>
              <a:rPr lang="en-US" altLang="zh-CN"/>
              <a:t>2</a:t>
            </a:r>
            <a:r>
              <a:rPr lang="zh-CN" altLang="en-US"/>
              <a:t>）学习</a:t>
            </a:r>
            <a:r>
              <a:rPr lang="en-US" altLang="zh-CN"/>
              <a:t>javascript</a:t>
            </a:r>
            <a:r>
              <a:rPr lang="zh-CN" altLang="en-US"/>
              <a:t>、</a:t>
            </a:r>
            <a:r>
              <a:rPr lang="en-US" altLang="zh-CN"/>
              <a:t>html</a:t>
            </a:r>
            <a:r>
              <a:rPr lang="zh-CN" altLang="en-US"/>
              <a:t>、</a:t>
            </a:r>
            <a:r>
              <a:rPr lang="en-US" altLang="zh-CN"/>
              <a:t>css</a:t>
            </a:r>
            <a:r>
              <a:rPr lang="zh-CN" altLang="en-US"/>
              <a:t>前端编程</a:t>
            </a:r>
          </a:p>
        </p:txBody>
      </p:sp>
      <p:pic>
        <p:nvPicPr>
          <p:cNvPr id="5" name="图片 4"/>
          <p:cNvPicPr>
            <a:picLocks noChangeAspect="1"/>
          </p:cNvPicPr>
          <p:nvPr/>
        </p:nvPicPr>
        <p:blipFill>
          <a:blip r:embed="rId4"/>
          <a:stretch>
            <a:fillRect/>
          </a:stretch>
        </p:blipFill>
        <p:spPr>
          <a:xfrm>
            <a:off x="168910" y="2896235"/>
            <a:ext cx="6000750" cy="2823845"/>
          </a:xfrm>
          <a:prstGeom prst="rect">
            <a:avLst/>
          </a:prstGeom>
        </p:spPr>
      </p:pic>
      <p:pic>
        <p:nvPicPr>
          <p:cNvPr id="6" name="图片 5"/>
          <p:cNvPicPr>
            <a:picLocks noChangeAspect="1"/>
          </p:cNvPicPr>
          <p:nvPr/>
        </p:nvPicPr>
        <p:blipFill>
          <a:blip r:embed="rId5"/>
          <a:stretch>
            <a:fillRect/>
          </a:stretch>
        </p:blipFill>
        <p:spPr>
          <a:xfrm>
            <a:off x="5706745" y="3503930"/>
            <a:ext cx="6422390" cy="2731135"/>
          </a:xfrm>
          <a:prstGeom prst="rect">
            <a:avLst/>
          </a:prstGeom>
        </p:spPr>
      </p:pic>
      <p:pic>
        <p:nvPicPr>
          <p:cNvPr id="7" name="图片 6"/>
          <p:cNvPicPr>
            <a:picLocks noChangeAspect="1"/>
          </p:cNvPicPr>
          <p:nvPr/>
        </p:nvPicPr>
        <p:blipFill>
          <a:blip r:embed="rId6"/>
          <a:stretch>
            <a:fillRect/>
          </a:stretch>
        </p:blipFill>
        <p:spPr>
          <a:xfrm>
            <a:off x="6737350" y="1199515"/>
            <a:ext cx="4887595" cy="2304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txBox="1">
            <a:spLocks noGrp="1"/>
          </p:cNvSpPr>
          <p:nvPr/>
        </p:nvSpPr>
        <p:spPr>
          <a:xfrm>
            <a:off x="8391525" y="6445250"/>
            <a:ext cx="2133600" cy="476250"/>
          </a:xfrm>
          <a:prstGeom prst="rect">
            <a:avLst/>
          </a:prstGeom>
          <a:noFill/>
          <a:ln w="9525">
            <a:noFill/>
          </a:ln>
        </p:spPr>
        <p:txBody>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r" eaLnBrk="1" hangingPunct="1">
              <a:spcBef>
                <a:spcPct val="0"/>
              </a:spcBef>
              <a:buSzPct val="100000"/>
              <a:buNone/>
            </a:pPr>
            <a:fld id="{9A0DB2DC-4C9A-4742-B13C-FB6460FD3503}" type="slidenum">
              <a:rPr lang="zh-CN" altLang="en-US" sz="1400" dirty="0"/>
              <a:t>15</a:t>
            </a:fld>
            <a:endParaRPr lang="zh-CN" altLang="en-US" sz="1400" dirty="0"/>
          </a:p>
        </p:txBody>
      </p:sp>
      <p:pic>
        <p:nvPicPr>
          <p:cNvPr id="11267" name="Picture 7" descr="banner-1"/>
          <p:cNvPicPr>
            <a:picLocks noChangeAspect="1"/>
          </p:cNvPicPr>
          <p:nvPr/>
        </p:nvPicPr>
        <p:blipFill>
          <a:blip r:embed="rId3"/>
          <a:stretch>
            <a:fillRect/>
          </a:stretch>
        </p:blipFill>
        <p:spPr>
          <a:xfrm>
            <a:off x="8172450" y="55563"/>
            <a:ext cx="2362200" cy="468312"/>
          </a:xfrm>
          <a:prstGeom prst="rect">
            <a:avLst/>
          </a:prstGeom>
          <a:noFill/>
          <a:ln w="9525">
            <a:noFill/>
          </a:ln>
        </p:spPr>
      </p:pic>
      <p:sp>
        <p:nvSpPr>
          <p:cNvPr id="11271" name="矩形 6"/>
          <p:cNvSpPr/>
          <p:nvPr/>
        </p:nvSpPr>
        <p:spPr>
          <a:xfrm>
            <a:off x="4813300" y="6303963"/>
            <a:ext cx="2362200" cy="553085"/>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ts val="3600"/>
              </a:lnSpc>
              <a:spcBef>
                <a:spcPct val="0"/>
              </a:spcBef>
              <a:buSzPct val="100000"/>
              <a:buNone/>
            </a:pPr>
            <a:r>
              <a:rPr lang="zh-CN" altLang="en-US" sz="1400" b="1" dirty="0">
                <a:latin typeface="黑体" panose="02010600030101010101" pitchFamily="49" charset="-122"/>
                <a:ea typeface="黑体" panose="02010600030101010101" pitchFamily="49" charset="-122"/>
              </a:rPr>
              <a:t>先进制造与智能技术研究所</a:t>
            </a:r>
            <a:endParaRPr lang="en-US" altLang="zh-CN" sz="1400" b="1" dirty="0">
              <a:latin typeface="黑体" panose="02010600030101010101" pitchFamily="49" charset="-122"/>
              <a:ea typeface="黑体" panose="02010600030101010101" pitchFamily="49" charset="-122"/>
            </a:endParaRPr>
          </a:p>
        </p:txBody>
      </p:sp>
      <p:sp>
        <p:nvSpPr>
          <p:cNvPr id="4" name="矩形 3"/>
          <p:cNvSpPr/>
          <p:nvPr/>
        </p:nvSpPr>
        <p:spPr>
          <a:xfrm>
            <a:off x="1773238" y="65088"/>
            <a:ext cx="3044825"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SzPct val="100000"/>
              <a:buFont typeface="Arial" panose="020B0604020202020204" pitchFamily="34" charset="0"/>
              <a:buNone/>
            </a:pPr>
            <a:r>
              <a:rPr lang="en-US" altLang="zh-CN" sz="2800" b="1" dirty="0">
                <a:solidFill>
                  <a:srgbClr val="000066"/>
                </a:solidFill>
                <a:latin typeface="楷体_GB2312" panose="02010609030101010101" pitchFamily="49" charset="-122"/>
                <a:ea typeface="楷体_GB2312" panose="02010609030101010101" pitchFamily="49" charset="-122"/>
              </a:rPr>
              <a:t>2.</a:t>
            </a:r>
            <a:r>
              <a:rPr lang="zh-CN" altLang="en-US" sz="2800" b="1" dirty="0">
                <a:solidFill>
                  <a:srgbClr val="000066"/>
                </a:solidFill>
                <a:latin typeface="楷体_GB2312" panose="02010609030101010101" pitchFamily="49" charset="-122"/>
                <a:ea typeface="楷体_GB2312" panose="02010609030101010101" pitchFamily="49" charset="-122"/>
              </a:rPr>
              <a:t>西门子实习情况</a:t>
            </a:r>
          </a:p>
        </p:txBody>
      </p:sp>
      <p:sp>
        <p:nvSpPr>
          <p:cNvPr id="2" name="文本框 1"/>
          <p:cNvSpPr txBox="1"/>
          <p:nvPr/>
        </p:nvSpPr>
        <p:spPr>
          <a:xfrm>
            <a:off x="911225" y="793750"/>
            <a:ext cx="5589905" cy="1476375"/>
          </a:xfrm>
          <a:prstGeom prst="rect">
            <a:avLst/>
          </a:prstGeom>
          <a:noFill/>
        </p:spPr>
        <p:txBody>
          <a:bodyPr wrap="square" rtlCol="0">
            <a:spAutoFit/>
          </a:bodyPr>
          <a:lstStyle/>
          <a:p>
            <a:r>
              <a:rPr lang="en-US" altLang="zh-CN"/>
              <a:t>1</a:t>
            </a:r>
            <a:r>
              <a:rPr lang="zh-CN" altLang="en-US"/>
              <a:t>、故障诊断项目</a:t>
            </a:r>
          </a:p>
          <a:p>
            <a:endParaRPr lang="zh-CN" altLang="en-US"/>
          </a:p>
          <a:p>
            <a:r>
              <a:rPr lang="zh-CN" altLang="en-US"/>
              <a:t>   </a:t>
            </a:r>
            <a:r>
              <a:rPr lang="en-US" altLang="zh-CN"/>
              <a:t>1</a:t>
            </a:r>
            <a:r>
              <a:rPr lang="zh-CN" altLang="en-US"/>
              <a:t>）试验台电机的选型、模型的构建及搭建试验台</a:t>
            </a:r>
          </a:p>
          <a:p>
            <a:r>
              <a:rPr lang="zh-CN" altLang="en-US"/>
              <a:t>   </a:t>
            </a:r>
            <a:r>
              <a:rPr lang="en-US" altLang="zh-CN"/>
              <a:t>2</a:t>
            </a:r>
            <a:r>
              <a:rPr lang="zh-CN" altLang="en-US"/>
              <a:t>）学习</a:t>
            </a:r>
            <a:r>
              <a:rPr lang="en-US" altLang="zh-CN"/>
              <a:t>S120</a:t>
            </a:r>
            <a:r>
              <a:rPr lang="zh-CN" altLang="en-US"/>
              <a:t>、</a:t>
            </a:r>
            <a:r>
              <a:rPr lang="en-US" altLang="zh-CN"/>
              <a:t>V20</a:t>
            </a:r>
            <a:r>
              <a:rPr lang="zh-CN" altLang="en-US"/>
              <a:t>，</a:t>
            </a:r>
            <a:r>
              <a:rPr lang="en-US" altLang="zh-CN"/>
              <a:t>STARTER</a:t>
            </a:r>
            <a:r>
              <a:rPr lang="zh-CN" altLang="en-US"/>
              <a:t>调试软件，实现对电机的控制</a:t>
            </a:r>
          </a:p>
        </p:txBody>
      </p:sp>
      <p:pic>
        <p:nvPicPr>
          <p:cNvPr id="3" name="图片 2"/>
          <p:cNvPicPr>
            <a:picLocks noChangeAspect="1"/>
          </p:cNvPicPr>
          <p:nvPr/>
        </p:nvPicPr>
        <p:blipFill>
          <a:blip r:embed="rId4"/>
          <a:srcRect l="18107" r="8475" b="-402"/>
          <a:stretch>
            <a:fillRect/>
          </a:stretch>
        </p:blipFill>
        <p:spPr>
          <a:xfrm>
            <a:off x="8225790" y="587375"/>
            <a:ext cx="3586480" cy="2540000"/>
          </a:xfrm>
          <a:prstGeom prst="rect">
            <a:avLst/>
          </a:prstGeom>
        </p:spPr>
      </p:pic>
      <p:pic>
        <p:nvPicPr>
          <p:cNvPr id="9" name="图片 8" descr="811013068736527374"/>
          <p:cNvPicPr>
            <a:picLocks noChangeAspect="1"/>
          </p:cNvPicPr>
          <p:nvPr/>
        </p:nvPicPr>
        <p:blipFill>
          <a:blip r:embed="rId5"/>
          <a:stretch>
            <a:fillRect/>
          </a:stretch>
        </p:blipFill>
        <p:spPr>
          <a:xfrm>
            <a:off x="5375910" y="3016250"/>
            <a:ext cx="5844540" cy="3288030"/>
          </a:xfrm>
          <a:prstGeom prst="rect">
            <a:avLst/>
          </a:prstGeom>
        </p:spPr>
      </p:pic>
      <p:pic>
        <p:nvPicPr>
          <p:cNvPr id="11" name="图片 10" descr="222092553754484259"/>
          <p:cNvPicPr>
            <a:picLocks noChangeAspect="1"/>
          </p:cNvPicPr>
          <p:nvPr/>
        </p:nvPicPr>
        <p:blipFill>
          <a:blip r:embed="rId6"/>
          <a:stretch>
            <a:fillRect/>
          </a:stretch>
        </p:blipFill>
        <p:spPr>
          <a:xfrm>
            <a:off x="297815" y="3408680"/>
            <a:ext cx="4810125" cy="2706370"/>
          </a:xfrm>
          <a:prstGeom prst="rect">
            <a:avLst/>
          </a:prstGeom>
        </p:spPr>
      </p:pic>
      <p:sp>
        <p:nvSpPr>
          <p:cNvPr id="12" name="文本框 11"/>
          <p:cNvSpPr txBox="1"/>
          <p:nvPr/>
        </p:nvSpPr>
        <p:spPr>
          <a:xfrm>
            <a:off x="5461000" y="2699385"/>
            <a:ext cx="904875" cy="245110"/>
          </a:xfrm>
          <a:prstGeom prst="rect">
            <a:avLst/>
          </a:prstGeom>
          <a:noFill/>
          <a:ln>
            <a:solidFill>
              <a:schemeClr val="tx1"/>
            </a:solidFill>
          </a:ln>
        </p:spPr>
        <p:txBody>
          <a:bodyPr wrap="square" rtlCol="0">
            <a:spAutoFit/>
          </a:bodyPr>
          <a:lstStyle/>
          <a:p>
            <a:r>
              <a:rPr lang="en-US" altLang="zh-CN" sz="1000"/>
              <a:t>V20</a:t>
            </a:r>
            <a:r>
              <a:rPr lang="zh-CN" altLang="en-US" sz="1000"/>
              <a:t>变频器</a:t>
            </a:r>
          </a:p>
        </p:txBody>
      </p:sp>
      <p:cxnSp>
        <p:nvCxnSpPr>
          <p:cNvPr id="13" name="直接箭头连接符 12"/>
          <p:cNvCxnSpPr>
            <a:stCxn id="12" idx="2"/>
          </p:cNvCxnSpPr>
          <p:nvPr/>
        </p:nvCxnSpPr>
        <p:spPr>
          <a:xfrm>
            <a:off x="5913755" y="2944495"/>
            <a:ext cx="840740" cy="803910"/>
          </a:xfrm>
          <a:prstGeom prst="straightConnector1">
            <a:avLst/>
          </a:prstGeom>
          <a:solidFill>
            <a:schemeClr val="accent1"/>
          </a:solidFill>
          <a:ln w="9525" cap="flat" cmpd="sng" algn="ctr">
            <a:solidFill>
              <a:schemeClr val="tx1"/>
            </a:solidFill>
            <a:prstDash val="solid"/>
            <a:round/>
            <a:headEnd type="none" w="med" len="med"/>
            <a:tailEnd type="arrow" w="med" len="med"/>
          </a:ln>
          <a:effectLst>
            <a:outerShdw dist="53882" dir="13500000" algn="ctr" rotWithShape="0">
              <a:schemeClr val="bg2">
                <a:alpha val="50000"/>
              </a:schemeClr>
            </a:outerShdw>
          </a:effectLst>
        </p:spPr>
      </p:cxnSp>
      <p:sp>
        <p:nvSpPr>
          <p:cNvPr id="14" name="文本框 13"/>
          <p:cNvSpPr txBox="1"/>
          <p:nvPr/>
        </p:nvSpPr>
        <p:spPr>
          <a:xfrm>
            <a:off x="6586220" y="2632075"/>
            <a:ext cx="904875" cy="398780"/>
          </a:xfrm>
          <a:prstGeom prst="rect">
            <a:avLst/>
          </a:prstGeom>
          <a:noFill/>
          <a:ln>
            <a:solidFill>
              <a:schemeClr val="tx1"/>
            </a:solidFill>
          </a:ln>
        </p:spPr>
        <p:txBody>
          <a:bodyPr wrap="square" rtlCol="0">
            <a:spAutoFit/>
          </a:bodyPr>
          <a:lstStyle/>
          <a:p>
            <a:r>
              <a:rPr lang="en-US" altLang="zh-CN" sz="1000"/>
              <a:t>CU320</a:t>
            </a:r>
            <a:r>
              <a:rPr lang="zh-CN" altLang="en-US" sz="1000"/>
              <a:t>控制模块</a:t>
            </a:r>
          </a:p>
        </p:txBody>
      </p:sp>
      <p:cxnSp>
        <p:nvCxnSpPr>
          <p:cNvPr id="15" name="直接箭头连接符 14"/>
          <p:cNvCxnSpPr/>
          <p:nvPr/>
        </p:nvCxnSpPr>
        <p:spPr>
          <a:xfrm>
            <a:off x="6856095" y="3018155"/>
            <a:ext cx="828675" cy="693420"/>
          </a:xfrm>
          <a:prstGeom prst="straightConnector1">
            <a:avLst/>
          </a:prstGeom>
          <a:solidFill>
            <a:schemeClr val="accent1"/>
          </a:solidFill>
          <a:ln w="9525" cap="flat" cmpd="sng" algn="ctr">
            <a:solidFill>
              <a:schemeClr val="tx1"/>
            </a:solidFill>
            <a:prstDash val="solid"/>
            <a:round/>
            <a:headEnd type="none" w="med" len="med"/>
            <a:tailEnd type="arrow" w="med" len="med"/>
          </a:ln>
          <a:effectLst>
            <a:outerShdw dist="53882" dir="13500000" algn="ctr" rotWithShape="0">
              <a:schemeClr val="bg2">
                <a:alpha val="50000"/>
              </a:schemeClr>
            </a:outerShdw>
          </a:effectLst>
        </p:spPr>
      </p:cxnSp>
      <p:sp>
        <p:nvSpPr>
          <p:cNvPr id="16" name="文本框 15"/>
          <p:cNvSpPr txBox="1"/>
          <p:nvPr/>
        </p:nvSpPr>
        <p:spPr>
          <a:xfrm>
            <a:off x="8843645" y="3408680"/>
            <a:ext cx="1082040" cy="245110"/>
          </a:xfrm>
          <a:prstGeom prst="rect">
            <a:avLst/>
          </a:prstGeom>
          <a:noFill/>
          <a:ln>
            <a:solidFill>
              <a:schemeClr val="tx1"/>
            </a:solidFill>
          </a:ln>
        </p:spPr>
        <p:txBody>
          <a:bodyPr wrap="square" rtlCol="0">
            <a:spAutoFit/>
          </a:bodyPr>
          <a:lstStyle/>
          <a:p>
            <a:r>
              <a:rPr lang="en-US" altLang="zh-CN" sz="1000"/>
              <a:t>CUA31</a:t>
            </a:r>
            <a:r>
              <a:rPr lang="zh-CN" altLang="en-US" sz="1000"/>
              <a:t>适配器</a:t>
            </a:r>
          </a:p>
        </p:txBody>
      </p:sp>
      <p:cxnSp>
        <p:nvCxnSpPr>
          <p:cNvPr id="17" name="直接箭头连接符 16"/>
          <p:cNvCxnSpPr>
            <a:stCxn id="16" idx="2"/>
          </p:cNvCxnSpPr>
          <p:nvPr/>
        </p:nvCxnSpPr>
        <p:spPr>
          <a:xfrm flipH="1">
            <a:off x="8225790" y="3653790"/>
            <a:ext cx="1158875" cy="193040"/>
          </a:xfrm>
          <a:prstGeom prst="straightConnector1">
            <a:avLst/>
          </a:prstGeom>
          <a:solidFill>
            <a:schemeClr val="accent1"/>
          </a:solidFill>
          <a:ln w="9525" cap="flat" cmpd="sng" algn="ctr">
            <a:solidFill>
              <a:schemeClr val="tx1"/>
            </a:solidFill>
            <a:prstDash val="solid"/>
            <a:round/>
            <a:headEnd type="none" w="med" len="med"/>
            <a:tailEnd type="arrow" w="med" len="med"/>
          </a:ln>
          <a:effectLst>
            <a:outerShdw dist="53882" dir="13500000" algn="ctr" rotWithShape="0">
              <a:schemeClr val="bg2">
                <a:alpha val="50000"/>
              </a:scheme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9A813C9-1AA5-433A-ADDF-B90E8CB29CE5}"/>
              </a:ext>
            </a:extLst>
          </p:cNvPr>
          <p:cNvPicPr>
            <a:picLocks noChangeAspect="1"/>
          </p:cNvPicPr>
          <p:nvPr/>
        </p:nvPicPr>
        <p:blipFill>
          <a:blip r:embed="rId2"/>
          <a:stretch>
            <a:fillRect/>
          </a:stretch>
        </p:blipFill>
        <p:spPr>
          <a:xfrm>
            <a:off x="84306" y="0"/>
            <a:ext cx="12192000" cy="5933822"/>
          </a:xfrm>
          <a:prstGeom prst="rect">
            <a:avLst/>
          </a:prstGeom>
        </p:spPr>
      </p:pic>
      <p:graphicFrame>
        <p:nvGraphicFramePr>
          <p:cNvPr id="12" name="表格 11">
            <a:extLst>
              <a:ext uri="{FF2B5EF4-FFF2-40B4-BE49-F238E27FC236}">
                <a16:creationId xmlns:a16="http://schemas.microsoft.com/office/drawing/2014/main" id="{038F79AD-AFB3-4CDD-9D2D-131E11F21197}"/>
              </a:ext>
            </a:extLst>
          </p:cNvPr>
          <p:cNvGraphicFramePr>
            <a:graphicFrameLocks noGrp="1"/>
          </p:cNvGraphicFramePr>
          <p:nvPr>
            <p:extLst>
              <p:ext uri="{D42A27DB-BD31-4B8C-83A1-F6EECF244321}">
                <p14:modId xmlns:p14="http://schemas.microsoft.com/office/powerpoint/2010/main" val="498153376"/>
              </p:ext>
            </p:extLst>
          </p:nvPr>
        </p:nvGraphicFramePr>
        <p:xfrm>
          <a:off x="-1" y="4381500"/>
          <a:ext cx="12191995" cy="2476500"/>
        </p:xfrm>
        <a:graphic>
          <a:graphicData uri="http://schemas.openxmlformats.org/drawingml/2006/table">
            <a:tbl>
              <a:tblPr/>
              <a:tblGrid>
                <a:gridCol w="1455012">
                  <a:extLst>
                    <a:ext uri="{9D8B030D-6E8A-4147-A177-3AD203B41FA5}">
                      <a16:colId xmlns:a16="http://schemas.microsoft.com/office/drawing/2014/main" val="2095645111"/>
                    </a:ext>
                  </a:extLst>
                </a:gridCol>
                <a:gridCol w="953283">
                  <a:extLst>
                    <a:ext uri="{9D8B030D-6E8A-4147-A177-3AD203B41FA5}">
                      <a16:colId xmlns:a16="http://schemas.microsoft.com/office/drawing/2014/main" val="922609213"/>
                    </a:ext>
                  </a:extLst>
                </a:gridCol>
                <a:gridCol w="391348">
                  <a:extLst>
                    <a:ext uri="{9D8B030D-6E8A-4147-A177-3AD203B41FA5}">
                      <a16:colId xmlns:a16="http://schemas.microsoft.com/office/drawing/2014/main" val="3780745700"/>
                    </a:ext>
                  </a:extLst>
                </a:gridCol>
                <a:gridCol w="391348">
                  <a:extLst>
                    <a:ext uri="{9D8B030D-6E8A-4147-A177-3AD203B41FA5}">
                      <a16:colId xmlns:a16="http://schemas.microsoft.com/office/drawing/2014/main" val="538360967"/>
                    </a:ext>
                  </a:extLst>
                </a:gridCol>
                <a:gridCol w="391348">
                  <a:extLst>
                    <a:ext uri="{9D8B030D-6E8A-4147-A177-3AD203B41FA5}">
                      <a16:colId xmlns:a16="http://schemas.microsoft.com/office/drawing/2014/main" val="2084327435"/>
                    </a:ext>
                  </a:extLst>
                </a:gridCol>
                <a:gridCol w="391348">
                  <a:extLst>
                    <a:ext uri="{9D8B030D-6E8A-4147-A177-3AD203B41FA5}">
                      <a16:colId xmlns:a16="http://schemas.microsoft.com/office/drawing/2014/main" val="1349105027"/>
                    </a:ext>
                  </a:extLst>
                </a:gridCol>
                <a:gridCol w="391348">
                  <a:extLst>
                    <a:ext uri="{9D8B030D-6E8A-4147-A177-3AD203B41FA5}">
                      <a16:colId xmlns:a16="http://schemas.microsoft.com/office/drawing/2014/main" val="580314628"/>
                    </a:ext>
                  </a:extLst>
                </a:gridCol>
                <a:gridCol w="391348">
                  <a:extLst>
                    <a:ext uri="{9D8B030D-6E8A-4147-A177-3AD203B41FA5}">
                      <a16:colId xmlns:a16="http://schemas.microsoft.com/office/drawing/2014/main" val="2354992776"/>
                    </a:ext>
                  </a:extLst>
                </a:gridCol>
                <a:gridCol w="391348">
                  <a:extLst>
                    <a:ext uri="{9D8B030D-6E8A-4147-A177-3AD203B41FA5}">
                      <a16:colId xmlns:a16="http://schemas.microsoft.com/office/drawing/2014/main" val="1320084325"/>
                    </a:ext>
                  </a:extLst>
                </a:gridCol>
                <a:gridCol w="391348">
                  <a:extLst>
                    <a:ext uri="{9D8B030D-6E8A-4147-A177-3AD203B41FA5}">
                      <a16:colId xmlns:a16="http://schemas.microsoft.com/office/drawing/2014/main" val="3497458265"/>
                    </a:ext>
                  </a:extLst>
                </a:gridCol>
                <a:gridCol w="391348">
                  <a:extLst>
                    <a:ext uri="{9D8B030D-6E8A-4147-A177-3AD203B41FA5}">
                      <a16:colId xmlns:a16="http://schemas.microsoft.com/office/drawing/2014/main" val="1898755518"/>
                    </a:ext>
                  </a:extLst>
                </a:gridCol>
                <a:gridCol w="391348">
                  <a:extLst>
                    <a:ext uri="{9D8B030D-6E8A-4147-A177-3AD203B41FA5}">
                      <a16:colId xmlns:a16="http://schemas.microsoft.com/office/drawing/2014/main" val="2884375214"/>
                    </a:ext>
                  </a:extLst>
                </a:gridCol>
                <a:gridCol w="391348">
                  <a:extLst>
                    <a:ext uri="{9D8B030D-6E8A-4147-A177-3AD203B41FA5}">
                      <a16:colId xmlns:a16="http://schemas.microsoft.com/office/drawing/2014/main" val="1094413253"/>
                    </a:ext>
                  </a:extLst>
                </a:gridCol>
                <a:gridCol w="391348">
                  <a:extLst>
                    <a:ext uri="{9D8B030D-6E8A-4147-A177-3AD203B41FA5}">
                      <a16:colId xmlns:a16="http://schemas.microsoft.com/office/drawing/2014/main" val="1707197734"/>
                    </a:ext>
                  </a:extLst>
                </a:gridCol>
                <a:gridCol w="391348">
                  <a:extLst>
                    <a:ext uri="{9D8B030D-6E8A-4147-A177-3AD203B41FA5}">
                      <a16:colId xmlns:a16="http://schemas.microsoft.com/office/drawing/2014/main" val="577298234"/>
                    </a:ext>
                  </a:extLst>
                </a:gridCol>
                <a:gridCol w="391348">
                  <a:extLst>
                    <a:ext uri="{9D8B030D-6E8A-4147-A177-3AD203B41FA5}">
                      <a16:colId xmlns:a16="http://schemas.microsoft.com/office/drawing/2014/main" val="532391725"/>
                    </a:ext>
                  </a:extLst>
                </a:gridCol>
                <a:gridCol w="391348">
                  <a:extLst>
                    <a:ext uri="{9D8B030D-6E8A-4147-A177-3AD203B41FA5}">
                      <a16:colId xmlns:a16="http://schemas.microsoft.com/office/drawing/2014/main" val="664246288"/>
                    </a:ext>
                  </a:extLst>
                </a:gridCol>
                <a:gridCol w="391348">
                  <a:extLst>
                    <a:ext uri="{9D8B030D-6E8A-4147-A177-3AD203B41FA5}">
                      <a16:colId xmlns:a16="http://schemas.microsoft.com/office/drawing/2014/main" val="1102425683"/>
                    </a:ext>
                  </a:extLst>
                </a:gridCol>
                <a:gridCol w="391348">
                  <a:extLst>
                    <a:ext uri="{9D8B030D-6E8A-4147-A177-3AD203B41FA5}">
                      <a16:colId xmlns:a16="http://schemas.microsoft.com/office/drawing/2014/main" val="239116780"/>
                    </a:ext>
                  </a:extLst>
                </a:gridCol>
                <a:gridCol w="391348">
                  <a:extLst>
                    <a:ext uri="{9D8B030D-6E8A-4147-A177-3AD203B41FA5}">
                      <a16:colId xmlns:a16="http://schemas.microsoft.com/office/drawing/2014/main" val="4091922959"/>
                    </a:ext>
                  </a:extLst>
                </a:gridCol>
                <a:gridCol w="391348">
                  <a:extLst>
                    <a:ext uri="{9D8B030D-6E8A-4147-A177-3AD203B41FA5}">
                      <a16:colId xmlns:a16="http://schemas.microsoft.com/office/drawing/2014/main" val="551499420"/>
                    </a:ext>
                  </a:extLst>
                </a:gridCol>
                <a:gridCol w="391348">
                  <a:extLst>
                    <a:ext uri="{9D8B030D-6E8A-4147-A177-3AD203B41FA5}">
                      <a16:colId xmlns:a16="http://schemas.microsoft.com/office/drawing/2014/main" val="2856186973"/>
                    </a:ext>
                  </a:extLst>
                </a:gridCol>
                <a:gridCol w="391348">
                  <a:extLst>
                    <a:ext uri="{9D8B030D-6E8A-4147-A177-3AD203B41FA5}">
                      <a16:colId xmlns:a16="http://schemas.microsoft.com/office/drawing/2014/main" val="3134078749"/>
                    </a:ext>
                  </a:extLst>
                </a:gridCol>
                <a:gridCol w="391348">
                  <a:extLst>
                    <a:ext uri="{9D8B030D-6E8A-4147-A177-3AD203B41FA5}">
                      <a16:colId xmlns:a16="http://schemas.microsoft.com/office/drawing/2014/main" val="2579918666"/>
                    </a:ext>
                  </a:extLst>
                </a:gridCol>
                <a:gridCol w="391348">
                  <a:extLst>
                    <a:ext uri="{9D8B030D-6E8A-4147-A177-3AD203B41FA5}">
                      <a16:colId xmlns:a16="http://schemas.microsoft.com/office/drawing/2014/main" val="2308155557"/>
                    </a:ext>
                  </a:extLst>
                </a:gridCol>
                <a:gridCol w="391348">
                  <a:extLst>
                    <a:ext uri="{9D8B030D-6E8A-4147-A177-3AD203B41FA5}">
                      <a16:colId xmlns:a16="http://schemas.microsoft.com/office/drawing/2014/main" val="3824232978"/>
                    </a:ext>
                  </a:extLst>
                </a:gridCol>
                <a:gridCol w="391348">
                  <a:extLst>
                    <a:ext uri="{9D8B030D-6E8A-4147-A177-3AD203B41FA5}">
                      <a16:colId xmlns:a16="http://schemas.microsoft.com/office/drawing/2014/main" val="2796338015"/>
                    </a:ext>
                  </a:extLst>
                </a:gridCol>
              </a:tblGrid>
              <a:tr h="175260">
                <a:tc rowSpan="2">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工件类型</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rowSpan="2">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工件号</a:t>
                      </a:r>
                    </a:p>
                  </a:txBody>
                  <a:tcPr marL="7620" marR="7620" marT="7620"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gridSpan="25">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05667115"/>
                  </a:ext>
                </a:extLst>
              </a:tr>
              <a:tr h="182880">
                <a:tc vMerge="1">
                  <a:txBody>
                    <a:bodyPr/>
                    <a:lstStyle/>
                    <a:p>
                      <a:endParaRPr lang="zh-CN" altLang="en-US"/>
                    </a:p>
                  </a:txBody>
                  <a:tcPr/>
                </a:tc>
                <a:tc vMerge="1">
                  <a:txBody>
                    <a:bodyPr/>
                    <a:lstStyle/>
                    <a:p>
                      <a:endParaRPr lang="zh-CN" altLang="en-US"/>
                    </a:p>
                  </a:txBody>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246333542"/>
                  </a:ext>
                </a:extLst>
              </a:tr>
              <a:tr h="182880">
                <a:tc rowSpan="6">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工件类型</a:t>
                      </a:r>
                      <a:r>
                        <a:rPr lang="en-US" sz="1100" b="0" i="0" u="none" strike="noStrike">
                          <a:solidFill>
                            <a:srgbClr val="000000"/>
                          </a:solidFill>
                          <a:effectLst/>
                          <a:latin typeface="等线" panose="02010600030101010101" pitchFamily="2" charset="-122"/>
                          <a:ea typeface="等线" panose="02010600030101010101" pitchFamily="2" charset="-122"/>
                        </a:rPr>
                        <a:t>A</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DDEBF7"/>
                    </a:solidFill>
                  </a:tcPr>
                </a:tc>
                <a:tc gridSpan="3">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1-</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solidFill>
                      <a:srgbClr val="ED7D31"/>
                    </a:solidFill>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gridSpan="3">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2-</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FC000"/>
                    </a:solidFill>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190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FDFDFD"/>
                    </a:solidFill>
                  </a:tcPr>
                </a:tc>
                <a:extLst>
                  <a:ext uri="{0D108BD9-81ED-4DB2-BD59-A6C34878D82A}">
                    <a16:rowId xmlns:a16="http://schemas.microsoft.com/office/drawing/2014/main" val="4040884047"/>
                  </a:ext>
                </a:extLst>
              </a:tr>
              <a:tr h="175260">
                <a:tc vMerge="1">
                  <a:txBody>
                    <a:bodyPr/>
                    <a:lstStyle/>
                    <a:p>
                      <a:endParaRPr lang="zh-CN" altLang="en-US"/>
                    </a:p>
                  </a:txBody>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5</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gridSpan="4">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2-</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C0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gridSpan="2">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3-</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solidFill>
                      <a:srgbClr val="4472C4"/>
                    </a:solidFill>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132586450"/>
                  </a:ext>
                </a:extLst>
              </a:tr>
              <a:tr h="175260">
                <a:tc vMerge="1">
                  <a:txBody>
                    <a:bodyPr/>
                    <a:lstStyle/>
                    <a:p>
                      <a:endParaRPr lang="zh-CN" altLang="en-US"/>
                    </a:p>
                  </a:txBody>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19050" cap="flat" cmpd="sng" algn="ctr">
                      <a:solidFill>
                        <a:srgbClr val="000000"/>
                      </a:solidFill>
                      <a:prstDash val="solid"/>
                      <a:round/>
                      <a:headEnd type="none" w="med" len="med"/>
                      <a:tailEnd type="none" w="med" len="med"/>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gridSpan="3">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1-</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solidFill>
                      <a:srgbClr val="ED7D31"/>
                    </a:solidFill>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gridSpan="3">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2-</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C000"/>
                    </a:solidFill>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solidFill>
                      <a:srgbClr val="FDFDFD"/>
                    </a:solidFill>
                  </a:tcPr>
                </a:tc>
                <a:extLst>
                  <a:ext uri="{0D108BD9-81ED-4DB2-BD59-A6C34878D82A}">
                    <a16:rowId xmlns:a16="http://schemas.microsoft.com/office/drawing/2014/main" val="3293198906"/>
                  </a:ext>
                </a:extLst>
              </a:tr>
              <a:tr h="175260">
                <a:tc vMerge="1">
                  <a:txBody>
                    <a:bodyPr/>
                    <a:lstStyle/>
                    <a:p>
                      <a:endParaRPr lang="zh-CN" altLang="en-US"/>
                    </a:p>
                  </a:txBody>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190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gridSpan="4">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2-</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solidFill>
                      <a:srgbClr val="FFC0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gridSpan="2">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3-</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solidFill>
                      <a:srgbClr val="4472C4"/>
                    </a:solidFill>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941000652"/>
                  </a:ext>
                </a:extLst>
              </a:tr>
              <a:tr h="175260">
                <a:tc vMerge="1">
                  <a:txBody>
                    <a:bodyPr/>
                    <a:lstStyle/>
                    <a:p>
                      <a:endParaRPr lang="zh-CN" altLang="en-US"/>
                    </a:p>
                  </a:txBody>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19050" cap="flat" cmpd="sng" algn="ctr">
                      <a:solidFill>
                        <a:srgbClr val="000000"/>
                      </a:solidFill>
                      <a:prstDash val="solid"/>
                      <a:round/>
                      <a:headEnd type="none" w="med" len="med"/>
                      <a:tailEnd type="none" w="med" len="med"/>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gridSpan="4">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2-</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solidFill>
                      <a:srgbClr val="FFC0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gridSpan="2">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3-</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472C4"/>
                    </a:solidFill>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DFDFD"/>
                    </a:solidFill>
                  </a:tcPr>
                </a:tc>
                <a:extLst>
                  <a:ext uri="{0D108BD9-81ED-4DB2-BD59-A6C34878D82A}">
                    <a16:rowId xmlns:a16="http://schemas.microsoft.com/office/drawing/2014/main" val="3138231295"/>
                  </a:ext>
                </a:extLst>
              </a:tr>
              <a:tr h="175260">
                <a:tc vMerge="1">
                  <a:txBody>
                    <a:bodyPr/>
                    <a:lstStyle/>
                    <a:p>
                      <a:endParaRPr lang="zh-CN" altLang="en-US"/>
                    </a:p>
                  </a:txBody>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6</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190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gridSpan="3">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1-</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3-</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4472C4"/>
                    </a:solidFill>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40370132"/>
                  </a:ext>
                </a:extLst>
              </a:tr>
              <a:tr h="175260">
                <a:tc rowSpan="6">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工件类型</a:t>
                      </a: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DEBF7"/>
                    </a:solidFill>
                  </a:tcPr>
                </a:tc>
                <a:tc gridSpan="2">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3-</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472C4"/>
                    </a:solidFill>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gridSpan="4">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3-</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472C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DFDFD"/>
                    </a:solidFill>
                  </a:tcPr>
                </a:tc>
                <a:extLst>
                  <a:ext uri="{0D108BD9-81ED-4DB2-BD59-A6C34878D82A}">
                    <a16:rowId xmlns:a16="http://schemas.microsoft.com/office/drawing/2014/main" val="2285972392"/>
                  </a:ext>
                </a:extLst>
              </a:tr>
              <a:tr h="175260">
                <a:tc vMerge="1">
                  <a:txBody>
                    <a:bodyPr/>
                    <a:lstStyle/>
                    <a:p>
                      <a:endParaRPr lang="zh-CN" altLang="en-US"/>
                    </a:p>
                  </a:txBody>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190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gridSpan="2">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3-</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solidFill>
                      <a:srgbClr val="4472C4"/>
                    </a:solidFill>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gridSpan="3">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1</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solidFill>
                      <a:srgbClr val="ED7D31"/>
                    </a:solidFill>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1596256123"/>
                  </a:ext>
                </a:extLst>
              </a:tr>
              <a:tr h="175260">
                <a:tc vMerge="1">
                  <a:txBody>
                    <a:bodyPr/>
                    <a:lstStyle/>
                    <a:p>
                      <a:endParaRPr lang="zh-CN" altLang="en-US"/>
                    </a:p>
                  </a:txBody>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3</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19050" cap="flat" cmpd="sng" algn="ctr">
                      <a:solidFill>
                        <a:srgbClr val="000000"/>
                      </a:solidFill>
                      <a:prstDash val="solid"/>
                      <a:round/>
                      <a:headEnd type="none" w="med" len="med"/>
                      <a:tailEnd type="none" w="med" len="med"/>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gridSpan="2">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3-</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solidFill>
                      <a:srgbClr val="4472C4"/>
                    </a:solidFill>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gridSpan="3">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1</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solidFill>
                      <a:srgbClr val="ED7D31"/>
                    </a:solidFill>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solidFill>
                      <a:srgbClr val="FDFDFD"/>
                    </a:solidFill>
                  </a:tcPr>
                </a:tc>
                <a:extLst>
                  <a:ext uri="{0D108BD9-81ED-4DB2-BD59-A6C34878D82A}">
                    <a16:rowId xmlns:a16="http://schemas.microsoft.com/office/drawing/2014/main" val="4173163113"/>
                  </a:ext>
                </a:extLst>
              </a:tr>
              <a:tr h="175260">
                <a:tc vMerge="1">
                  <a:txBody>
                    <a:bodyPr/>
                    <a:lstStyle/>
                    <a:p>
                      <a:endParaRPr lang="zh-CN" altLang="en-US"/>
                    </a:p>
                  </a:txBody>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190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gridSpan="2">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3-</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solidFill>
                      <a:srgbClr val="4472C4"/>
                    </a:solidFill>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gridSpan="3">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1</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D7D31"/>
                    </a:solidFill>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3539319766"/>
                  </a:ext>
                </a:extLst>
              </a:tr>
              <a:tr h="175260">
                <a:tc vMerge="1">
                  <a:txBody>
                    <a:bodyPr/>
                    <a:lstStyle/>
                    <a:p>
                      <a:endParaRPr lang="zh-CN" altLang="en-US"/>
                    </a:p>
                  </a:txBody>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5</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19050" cap="flat" cmpd="sng" algn="ctr">
                      <a:solidFill>
                        <a:srgbClr val="000000"/>
                      </a:solidFill>
                      <a:prstDash val="solid"/>
                      <a:round/>
                      <a:headEnd type="none" w="med" len="med"/>
                      <a:tailEnd type="none" w="med" len="med"/>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gridSpan="2">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3-</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a:noFill/>
                    </a:lnL>
                    <a:lnR w="6350" cap="flat" cmpd="sng" algn="ctr">
                      <a:solidFill>
                        <a:srgbClr val="000000"/>
                      </a:solidFill>
                      <a:prstDash val="solid"/>
                      <a:round/>
                      <a:headEnd type="none" w="med" len="med"/>
                      <a:tailEnd type="none" w="med" len="med"/>
                    </a:lnR>
                    <a:lnT>
                      <a:noFill/>
                    </a:lnT>
                    <a:lnB>
                      <a:noFill/>
                    </a:lnB>
                    <a:solidFill>
                      <a:srgbClr val="4472C4"/>
                    </a:solidFill>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a:noFill/>
                    </a:lnB>
                    <a:solidFill>
                      <a:srgbClr val="FDFDFD"/>
                    </a:solidFill>
                  </a:tcPr>
                </a:tc>
                <a:tc gridSpan="3">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1</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D7D31"/>
                    </a:solidFill>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DFDFD"/>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solidFill>
                      <a:srgbClr val="FDFDFD"/>
                    </a:solidFill>
                  </a:tcPr>
                </a:tc>
                <a:extLst>
                  <a:ext uri="{0D108BD9-81ED-4DB2-BD59-A6C34878D82A}">
                    <a16:rowId xmlns:a16="http://schemas.microsoft.com/office/drawing/2014/main" val="960705691"/>
                  </a:ext>
                </a:extLst>
              </a:tr>
              <a:tr h="182880">
                <a:tc vMerge="1">
                  <a:txBody>
                    <a:bodyPr/>
                    <a:lstStyle/>
                    <a:p>
                      <a:endParaRPr lang="zh-CN" altLang="en-US"/>
                    </a:p>
                  </a:txBody>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6</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3-</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1</a:t>
                      </a:r>
                    </a:p>
                  </a:txBody>
                  <a:tcPr marL="7620" marR="7620" marT="7620" marB="0" anchor="ctr">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4472C4"/>
                    </a:solidFill>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F2F2"/>
                    </a:solidFill>
                  </a:tcPr>
                </a:tc>
                <a:tc gridSpan="4">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机床</a:t>
                      </a:r>
                      <a:r>
                        <a:rPr lang="en-US" altLang="zh-CN" sz="900" b="0" i="0" u="none" strike="noStrike">
                          <a:solidFill>
                            <a:srgbClr val="FFFFFF"/>
                          </a:solidFill>
                          <a:effectLst/>
                          <a:latin typeface="等线" panose="02010600030101010101" pitchFamily="2" charset="-122"/>
                          <a:ea typeface="等线" panose="02010600030101010101" pitchFamily="2" charset="-122"/>
                        </a:rPr>
                        <a:t>2-</a:t>
                      </a:r>
                      <a:r>
                        <a:rPr lang="zh-CN" altLang="en-US" sz="900" b="0" i="0" u="none" strike="noStrike">
                          <a:solidFill>
                            <a:srgbClr val="FFFFFF"/>
                          </a:solidFill>
                          <a:effectLst/>
                          <a:latin typeface="等线" panose="02010600030101010101" pitchFamily="2" charset="-122"/>
                          <a:ea typeface="等线" panose="02010600030101010101" pitchFamily="2" charset="-122"/>
                        </a:rPr>
                        <a:t>工序</a:t>
                      </a:r>
                      <a:r>
                        <a:rPr lang="en-US" altLang="zh-CN" sz="900" b="0" i="0" u="none" strike="noStrike">
                          <a:solidFill>
                            <a:srgbClr val="FFFFFF"/>
                          </a:solidFill>
                          <a:effectLst/>
                          <a:latin typeface="等线" panose="02010600030101010101" pitchFamily="2" charset="-122"/>
                          <a:ea typeface="等线" panose="02010600030101010101" pitchFamily="2" charset="-122"/>
                        </a:rPr>
                        <a:t>2</a:t>
                      </a:r>
                    </a:p>
                  </a:txBody>
                  <a:tcPr marL="7620" marR="7620" marT="7620" marB="0" anchor="ctr">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27424125"/>
                  </a:ext>
                </a:extLst>
              </a:tr>
            </a:tbl>
          </a:graphicData>
        </a:graphic>
      </p:graphicFrame>
      <p:sp>
        <p:nvSpPr>
          <p:cNvPr id="13" name="对话气泡: 矩形 12">
            <a:extLst>
              <a:ext uri="{FF2B5EF4-FFF2-40B4-BE49-F238E27FC236}">
                <a16:creationId xmlns:a16="http://schemas.microsoft.com/office/drawing/2014/main" id="{C5912A61-6D9F-485F-942A-9713B76829CC}"/>
              </a:ext>
            </a:extLst>
          </p:cNvPr>
          <p:cNvSpPr/>
          <p:nvPr/>
        </p:nvSpPr>
        <p:spPr>
          <a:xfrm>
            <a:off x="5402093" y="226979"/>
            <a:ext cx="2477311" cy="849549"/>
          </a:xfrm>
          <a:prstGeom prst="wedgeRectCallout">
            <a:avLst>
              <a:gd name="adj1" fmla="val -50676"/>
              <a:gd name="adj2" fmla="val 823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状态变迁表</a:t>
            </a:r>
          </a:p>
        </p:txBody>
      </p:sp>
      <p:sp>
        <p:nvSpPr>
          <p:cNvPr id="15" name="对话气泡: 矩形 14">
            <a:extLst>
              <a:ext uri="{FF2B5EF4-FFF2-40B4-BE49-F238E27FC236}">
                <a16:creationId xmlns:a16="http://schemas.microsoft.com/office/drawing/2014/main" id="{8AF1050B-0034-45C5-859C-572C840D1988}"/>
              </a:ext>
            </a:extLst>
          </p:cNvPr>
          <p:cNvSpPr/>
          <p:nvPr/>
        </p:nvSpPr>
        <p:spPr>
          <a:xfrm>
            <a:off x="10324289" y="3252282"/>
            <a:ext cx="1867705" cy="849549"/>
          </a:xfrm>
          <a:prstGeom prst="wedgeRectCallout">
            <a:avLst>
              <a:gd name="adj1" fmla="val -50676"/>
              <a:gd name="adj2" fmla="val 823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时序图</a:t>
            </a:r>
          </a:p>
        </p:txBody>
      </p:sp>
    </p:spTree>
    <p:extLst>
      <p:ext uri="{BB962C8B-B14F-4D97-AF65-F5344CB8AC3E}">
        <p14:creationId xmlns:p14="http://schemas.microsoft.com/office/powerpoint/2010/main" val="3450128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8B5BCF0A-982B-4511-A1F4-9BD3FDC00D1A}"/>
              </a:ext>
            </a:extLst>
          </p:cNvPr>
          <p:cNvSpPr/>
          <p:nvPr/>
        </p:nvSpPr>
        <p:spPr>
          <a:xfrm>
            <a:off x="175260" y="581914"/>
            <a:ext cx="7391400" cy="131520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BD1D5ED-294E-40AF-8856-B193A2639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0185" y="299042"/>
            <a:ext cx="4165595" cy="2759094"/>
          </a:xfrm>
          <a:prstGeom prst="rect">
            <a:avLst/>
          </a:prstGeom>
        </p:spPr>
      </p:pic>
      <p:sp>
        <p:nvSpPr>
          <p:cNvPr id="7" name="文本框 6">
            <a:extLst>
              <a:ext uri="{FF2B5EF4-FFF2-40B4-BE49-F238E27FC236}">
                <a16:creationId xmlns:a16="http://schemas.microsoft.com/office/drawing/2014/main" id="{D85DBB46-A3C6-4E33-A9C7-DE8928DF2189}"/>
              </a:ext>
            </a:extLst>
          </p:cNvPr>
          <p:cNvSpPr txBox="1"/>
          <p:nvPr/>
        </p:nvSpPr>
        <p:spPr>
          <a:xfrm>
            <a:off x="380464" y="581914"/>
            <a:ext cx="7079515" cy="1754326"/>
          </a:xfrm>
          <a:prstGeom prst="rect">
            <a:avLst/>
          </a:prstGeom>
          <a:noFill/>
        </p:spPr>
        <p:txBody>
          <a:bodyPr wrap="square" rtlCol="0">
            <a:spAutoFit/>
          </a:bodyPr>
          <a:lstStyle/>
          <a:p>
            <a:r>
              <a:rPr lang="zh-CN" altLang="en-US" dirty="0"/>
              <a:t>目前算法缺陷：</a:t>
            </a:r>
            <a:endParaRPr lang="en-US" altLang="zh-CN" dirty="0"/>
          </a:p>
          <a:p>
            <a:pPr marL="342900" indent="-342900">
              <a:buAutoNum type="arabicPeriod"/>
            </a:pPr>
            <a:r>
              <a:rPr lang="zh-CN" altLang="en-US" dirty="0"/>
              <a:t>算法内容只针对静态图。任务规划中不可对图进行更改。</a:t>
            </a:r>
            <a:endParaRPr lang="en-US" altLang="zh-CN" dirty="0"/>
          </a:p>
          <a:p>
            <a:pPr marL="342900" indent="-342900">
              <a:buAutoNum type="arabicPeriod"/>
            </a:pPr>
            <a:r>
              <a:rPr lang="zh-CN" altLang="en-US" dirty="0"/>
              <a:t>图中</a:t>
            </a:r>
            <a:r>
              <a:rPr lang="en-US" altLang="zh-CN" dirty="0"/>
              <a:t>token</a:t>
            </a:r>
            <a:r>
              <a:rPr lang="zh-CN" altLang="en-US" dirty="0"/>
              <a:t>只表示工件数量，不带有工件信息。如果增加不同种类的工件，需要对图进行修改。</a:t>
            </a:r>
            <a:endParaRPr lang="en-US" altLang="zh-CN" dirty="0"/>
          </a:p>
          <a:p>
            <a:endParaRPr lang="en-US" altLang="zh-CN" dirty="0"/>
          </a:p>
          <a:p>
            <a:endParaRPr lang="zh-CN" altLang="en-US" dirty="0"/>
          </a:p>
        </p:txBody>
      </p:sp>
      <p:sp>
        <p:nvSpPr>
          <p:cNvPr id="9" name="文本框 8">
            <a:extLst>
              <a:ext uri="{FF2B5EF4-FFF2-40B4-BE49-F238E27FC236}">
                <a16:creationId xmlns:a16="http://schemas.microsoft.com/office/drawing/2014/main" id="{F885C9DD-4D10-4169-AA20-5F9148D60913}"/>
              </a:ext>
            </a:extLst>
          </p:cNvPr>
          <p:cNvSpPr txBox="1"/>
          <p:nvPr/>
        </p:nvSpPr>
        <p:spPr>
          <a:xfrm>
            <a:off x="236220" y="2869555"/>
            <a:ext cx="8168640" cy="1477328"/>
          </a:xfrm>
          <a:prstGeom prst="rect">
            <a:avLst/>
          </a:prstGeom>
          <a:noFill/>
        </p:spPr>
        <p:txBody>
          <a:bodyPr wrap="square" rtlCol="0">
            <a:spAutoFit/>
          </a:bodyPr>
          <a:lstStyle/>
          <a:p>
            <a:r>
              <a:rPr lang="en-US" altLang="zh-CN" b="1" dirty="0"/>
              <a:t>A*</a:t>
            </a:r>
            <a:r>
              <a:rPr lang="zh-CN" altLang="en-US" b="1" dirty="0"/>
              <a:t>、</a:t>
            </a:r>
            <a:r>
              <a:rPr lang="en-US" altLang="zh-CN" b="1" dirty="0"/>
              <a:t>LPA*</a:t>
            </a:r>
            <a:r>
              <a:rPr lang="zh-CN" altLang="en-US" b="1" dirty="0"/>
              <a:t>以及</a:t>
            </a:r>
            <a:r>
              <a:rPr lang="en-US" altLang="zh-CN" b="1" dirty="0"/>
              <a:t>D* lite</a:t>
            </a:r>
            <a:r>
              <a:rPr lang="zh-CN" altLang="en-US" dirty="0"/>
              <a:t>都可以用于静态环境下的路径规划，此时三者计算效率都相差不大，都利用了启发式搜索来提高效率，</a:t>
            </a:r>
            <a:r>
              <a:rPr lang="en-US" altLang="zh-CN" dirty="0"/>
              <a:t>LPA*</a:t>
            </a:r>
            <a:r>
              <a:rPr lang="zh-CN" altLang="en-US" dirty="0"/>
              <a:t>和</a:t>
            </a:r>
            <a:r>
              <a:rPr lang="en-US" altLang="zh-CN" dirty="0"/>
              <a:t>D* Lite</a:t>
            </a:r>
            <a:r>
              <a:rPr lang="zh-CN" altLang="en-US" dirty="0"/>
              <a:t>的增量式搜索在这时没有任何帮助，但是对于动态环境下进行二次搜索，</a:t>
            </a:r>
            <a:r>
              <a:rPr lang="en-US" altLang="zh-CN" dirty="0"/>
              <a:t>LPA*</a:t>
            </a:r>
            <a:r>
              <a:rPr lang="zh-CN" altLang="en-US" dirty="0"/>
              <a:t>和</a:t>
            </a:r>
            <a:r>
              <a:rPr lang="en-US" altLang="zh-CN" dirty="0"/>
              <a:t>D* Lite</a:t>
            </a:r>
            <a:r>
              <a:rPr lang="zh-CN" altLang="en-US" dirty="0"/>
              <a:t>效率明显高于</a:t>
            </a:r>
            <a:r>
              <a:rPr lang="en-US" altLang="zh-CN" dirty="0"/>
              <a:t>A*</a:t>
            </a:r>
            <a:r>
              <a:rPr lang="zh-CN" altLang="en-US" dirty="0"/>
              <a:t>。</a:t>
            </a:r>
            <a:endParaRPr lang="en-US" altLang="zh-CN" dirty="0"/>
          </a:p>
          <a:p>
            <a:endParaRPr lang="en-US" altLang="zh-CN" dirty="0"/>
          </a:p>
        </p:txBody>
      </p:sp>
      <p:sp>
        <p:nvSpPr>
          <p:cNvPr id="10" name="文本框 9">
            <a:extLst>
              <a:ext uri="{FF2B5EF4-FFF2-40B4-BE49-F238E27FC236}">
                <a16:creationId xmlns:a16="http://schemas.microsoft.com/office/drawing/2014/main" id="{73DD9623-6CD1-4019-A2BB-2CB5FCDD61E3}"/>
              </a:ext>
            </a:extLst>
          </p:cNvPr>
          <p:cNvSpPr txBox="1"/>
          <p:nvPr/>
        </p:nvSpPr>
        <p:spPr>
          <a:xfrm>
            <a:off x="289561" y="2098559"/>
            <a:ext cx="6873240" cy="646331"/>
          </a:xfrm>
          <a:prstGeom prst="rect">
            <a:avLst/>
          </a:prstGeom>
          <a:noFill/>
        </p:spPr>
        <p:txBody>
          <a:bodyPr wrap="square" rtlCol="0">
            <a:spAutoFit/>
          </a:bodyPr>
          <a:lstStyle/>
          <a:p>
            <a:r>
              <a:rPr lang="zh-CN" altLang="en-US" dirty="0"/>
              <a:t>解决方法：把机床调度问题转换为路径规划问题，与路径规划算法（</a:t>
            </a:r>
            <a:r>
              <a:rPr lang="en-US" altLang="zh-CN" dirty="0"/>
              <a:t>A*</a:t>
            </a:r>
            <a:r>
              <a:rPr lang="zh-CN" altLang="en-US" dirty="0"/>
              <a:t>、</a:t>
            </a:r>
            <a:r>
              <a:rPr lang="en-US" altLang="zh-CN" dirty="0"/>
              <a:t>LPA*</a:t>
            </a:r>
            <a:r>
              <a:rPr lang="zh-CN" altLang="en-US" dirty="0"/>
              <a:t>、</a:t>
            </a:r>
            <a:r>
              <a:rPr lang="en-US" altLang="zh-CN" dirty="0"/>
              <a:t>D* lite</a:t>
            </a:r>
            <a:r>
              <a:rPr lang="zh-CN" altLang="en-US" dirty="0"/>
              <a:t>、</a:t>
            </a:r>
            <a:r>
              <a:rPr lang="en-US" altLang="zh-CN" dirty="0"/>
              <a:t>RRT</a:t>
            </a:r>
            <a:r>
              <a:rPr lang="zh-CN" altLang="en-US" dirty="0"/>
              <a:t>）进行融合。</a:t>
            </a:r>
          </a:p>
        </p:txBody>
      </p:sp>
      <p:pic>
        <p:nvPicPr>
          <p:cNvPr id="3076" name="Picture 4" descr="https://images2015.cnblogs.com/blog/890966/201701/890966-20170119115427765-1225467664.jpg">
            <a:extLst>
              <a:ext uri="{FF2B5EF4-FFF2-40B4-BE49-F238E27FC236}">
                <a16:creationId xmlns:a16="http://schemas.microsoft.com/office/drawing/2014/main" id="{E57F5591-E057-4701-8F00-DCF60E8BB29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09723" y="4021141"/>
            <a:ext cx="2451579" cy="207485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52249B97-792B-433D-93E5-78F8DAE76D34}"/>
              </a:ext>
            </a:extLst>
          </p:cNvPr>
          <p:cNvSpPr/>
          <p:nvPr/>
        </p:nvSpPr>
        <p:spPr>
          <a:xfrm>
            <a:off x="53340" y="4158301"/>
            <a:ext cx="8702040" cy="2308324"/>
          </a:xfrm>
          <a:prstGeom prst="rect">
            <a:avLst/>
          </a:prstGeom>
        </p:spPr>
        <p:txBody>
          <a:bodyPr wrap="square">
            <a:spAutoFit/>
          </a:bodyPr>
          <a:lstStyle/>
          <a:p>
            <a:r>
              <a:rPr lang="zh-CN" altLang="en-US" dirty="0">
                <a:solidFill>
                  <a:srgbClr val="000000"/>
                </a:solidFill>
                <a:latin typeface="Verdana" panose="020B0604030504040204" pitchFamily="34" charset="0"/>
              </a:rPr>
              <a:t>　传统的路径规划算法有人工势场法、模糊规则法、遗传算法、神经网络、模拟退火算法、蚁群优化算法等。但这些方法都需要在一个确定的空间内对障碍物进行建模，不适合解决多自由度机器人在复杂环境中的规划。基于快速扩展随机树（</a:t>
            </a:r>
            <a:r>
              <a:rPr lang="en-US" altLang="zh-CN" dirty="0">
                <a:solidFill>
                  <a:srgbClr val="000000"/>
                </a:solidFill>
                <a:latin typeface="Verdana" panose="020B0604030504040204" pitchFamily="34" charset="0"/>
              </a:rPr>
              <a:t>RRT /</a:t>
            </a:r>
            <a:r>
              <a:rPr lang="zh-CN" altLang="en-US" dirty="0">
                <a:solidFill>
                  <a:srgbClr val="000000"/>
                </a:solidFill>
                <a:latin typeface="Verdana" panose="020B0604030504040204" pitchFamily="34" charset="0"/>
              </a:rPr>
              <a:t>）的路径规划算法，通过对状态空间中的采样点进行碰撞检测，避免了对空间的建模，能够有效地解决高维空间和复杂约束的路径规划问题。该方法的特点是能够快速有效地搜索高维空间，通过状态空间的随机采样点，把搜索导向空白区域，从而寻找到一条从起始点到目标点的规划路径，适合解决多自由度机器人在复杂环境下和动态环境中的路径规划。</a:t>
            </a:r>
            <a:endParaRPr lang="zh-CN" altLang="en-US" dirty="0"/>
          </a:p>
        </p:txBody>
      </p:sp>
      <p:sp>
        <p:nvSpPr>
          <p:cNvPr id="12" name="文本框 11">
            <a:extLst>
              <a:ext uri="{FF2B5EF4-FFF2-40B4-BE49-F238E27FC236}">
                <a16:creationId xmlns:a16="http://schemas.microsoft.com/office/drawing/2014/main" id="{70494A8D-A5B6-4167-A9E9-BEA063563D48}"/>
              </a:ext>
            </a:extLst>
          </p:cNvPr>
          <p:cNvSpPr txBox="1"/>
          <p:nvPr/>
        </p:nvSpPr>
        <p:spPr>
          <a:xfrm>
            <a:off x="236220" y="114376"/>
            <a:ext cx="6530340" cy="369332"/>
          </a:xfrm>
          <a:prstGeom prst="rect">
            <a:avLst/>
          </a:prstGeom>
          <a:noFill/>
        </p:spPr>
        <p:txBody>
          <a:bodyPr wrap="square" rtlCol="0">
            <a:spAutoFit/>
          </a:bodyPr>
          <a:lstStyle/>
          <a:p>
            <a:r>
              <a:rPr lang="zh-CN" altLang="en-US" b="1" dirty="0"/>
              <a:t>接下来工作：</a:t>
            </a:r>
            <a:r>
              <a:rPr lang="en-US" altLang="zh-CN" b="1" dirty="0"/>
              <a:t>1. </a:t>
            </a:r>
            <a:r>
              <a:rPr lang="zh-CN" altLang="en-US" b="1" dirty="0"/>
              <a:t>改进算法</a:t>
            </a:r>
          </a:p>
        </p:txBody>
      </p:sp>
    </p:spTree>
    <p:extLst>
      <p:ext uri="{BB962C8B-B14F-4D97-AF65-F5344CB8AC3E}">
        <p14:creationId xmlns:p14="http://schemas.microsoft.com/office/powerpoint/2010/main" val="2609487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51406C3-782B-4E5F-A6E4-1F3A3B7D3F05}"/>
              </a:ext>
            </a:extLst>
          </p:cNvPr>
          <p:cNvSpPr txBox="1"/>
          <p:nvPr/>
        </p:nvSpPr>
        <p:spPr>
          <a:xfrm>
            <a:off x="236220" y="114376"/>
            <a:ext cx="6530340" cy="369332"/>
          </a:xfrm>
          <a:prstGeom prst="rect">
            <a:avLst/>
          </a:prstGeom>
          <a:noFill/>
        </p:spPr>
        <p:txBody>
          <a:bodyPr wrap="square" rtlCol="0">
            <a:spAutoFit/>
          </a:bodyPr>
          <a:lstStyle/>
          <a:p>
            <a:r>
              <a:rPr lang="zh-CN" altLang="en-US" b="1" dirty="0"/>
              <a:t>接下来工作：</a:t>
            </a:r>
            <a:r>
              <a:rPr lang="en-US" altLang="zh-CN" b="1" dirty="0"/>
              <a:t>2. </a:t>
            </a:r>
            <a:r>
              <a:rPr lang="zh-CN" altLang="en-US" b="1" dirty="0"/>
              <a:t>编写软件（</a:t>
            </a:r>
            <a:r>
              <a:rPr lang="zh-CN" altLang="en-US" dirty="0"/>
              <a:t>初期工作</a:t>
            </a:r>
            <a:r>
              <a:rPr lang="zh-CN" altLang="en-US" b="1" dirty="0"/>
              <a:t>）</a:t>
            </a:r>
          </a:p>
        </p:txBody>
      </p:sp>
      <p:grpSp>
        <p:nvGrpSpPr>
          <p:cNvPr id="12" name="组合 11">
            <a:extLst>
              <a:ext uri="{FF2B5EF4-FFF2-40B4-BE49-F238E27FC236}">
                <a16:creationId xmlns:a16="http://schemas.microsoft.com/office/drawing/2014/main" id="{0DCF45B3-97BF-4DDE-BC9F-FFC34F754DBF}"/>
              </a:ext>
            </a:extLst>
          </p:cNvPr>
          <p:cNvGrpSpPr/>
          <p:nvPr/>
        </p:nvGrpSpPr>
        <p:grpSpPr>
          <a:xfrm>
            <a:off x="295382" y="749555"/>
            <a:ext cx="11601235" cy="949706"/>
            <a:chOff x="91440" y="696214"/>
            <a:chExt cx="11601235" cy="1315205"/>
          </a:xfrm>
        </p:grpSpPr>
        <p:sp>
          <p:nvSpPr>
            <p:cNvPr id="7" name="矩形: 圆角 6">
              <a:extLst>
                <a:ext uri="{FF2B5EF4-FFF2-40B4-BE49-F238E27FC236}">
                  <a16:creationId xmlns:a16="http://schemas.microsoft.com/office/drawing/2014/main" id="{759FCD67-C82A-46E2-B0B9-77CC27214443}"/>
                </a:ext>
              </a:extLst>
            </p:cNvPr>
            <p:cNvSpPr/>
            <p:nvPr/>
          </p:nvSpPr>
          <p:spPr>
            <a:xfrm>
              <a:off x="91440" y="696214"/>
              <a:ext cx="3848530" cy="1315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Petri</a:t>
              </a:r>
              <a:r>
                <a:rPr lang="zh-CN" altLang="en-US" dirty="0"/>
                <a:t>图绘制部分（后期把图抽象为机床进行绘制）</a:t>
              </a:r>
            </a:p>
          </p:txBody>
        </p:sp>
        <p:sp>
          <p:nvSpPr>
            <p:cNvPr id="8" name="箭头: 右 7">
              <a:extLst>
                <a:ext uri="{FF2B5EF4-FFF2-40B4-BE49-F238E27FC236}">
                  <a16:creationId xmlns:a16="http://schemas.microsoft.com/office/drawing/2014/main" id="{05819049-DAC1-43CD-9EE6-7C9B7AA58C4B}"/>
                </a:ext>
              </a:extLst>
            </p:cNvPr>
            <p:cNvSpPr/>
            <p:nvPr/>
          </p:nvSpPr>
          <p:spPr>
            <a:xfrm>
              <a:off x="4030980" y="1203960"/>
              <a:ext cx="60960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887FD68D-879D-4BDA-95D8-ACD769E548CA}"/>
                </a:ext>
              </a:extLst>
            </p:cNvPr>
            <p:cNvSpPr/>
            <p:nvPr/>
          </p:nvSpPr>
          <p:spPr>
            <a:xfrm>
              <a:off x="4900597" y="696214"/>
              <a:ext cx="1764245" cy="1315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算法核心</a:t>
              </a:r>
            </a:p>
          </p:txBody>
        </p:sp>
        <p:sp>
          <p:nvSpPr>
            <p:cNvPr id="10" name="矩形: 圆角 9">
              <a:extLst>
                <a:ext uri="{FF2B5EF4-FFF2-40B4-BE49-F238E27FC236}">
                  <a16:creationId xmlns:a16="http://schemas.microsoft.com/office/drawing/2014/main" id="{7E833200-9F79-4123-977D-35B214836543}"/>
                </a:ext>
              </a:extLst>
            </p:cNvPr>
            <p:cNvSpPr/>
            <p:nvPr/>
          </p:nvSpPr>
          <p:spPr>
            <a:xfrm>
              <a:off x="7665290" y="696214"/>
              <a:ext cx="4027385" cy="1315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时序图绘制部分</a:t>
              </a:r>
            </a:p>
          </p:txBody>
        </p:sp>
        <p:sp>
          <p:nvSpPr>
            <p:cNvPr id="11" name="箭头: 右 10">
              <a:extLst>
                <a:ext uri="{FF2B5EF4-FFF2-40B4-BE49-F238E27FC236}">
                  <a16:creationId xmlns:a16="http://schemas.microsoft.com/office/drawing/2014/main" id="{BCC3ED58-1561-4405-924A-C15E8C369DE0}"/>
                </a:ext>
              </a:extLst>
            </p:cNvPr>
            <p:cNvSpPr/>
            <p:nvPr/>
          </p:nvSpPr>
          <p:spPr>
            <a:xfrm>
              <a:off x="6831115" y="1169150"/>
              <a:ext cx="60960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C04A1D59-A3C7-48C7-81F3-B692E0699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756" y="2096553"/>
            <a:ext cx="6097243" cy="3512950"/>
          </a:xfrm>
          <a:prstGeom prst="rect">
            <a:avLst/>
          </a:prstGeom>
        </p:spPr>
      </p:pic>
      <p:pic>
        <p:nvPicPr>
          <p:cNvPr id="20" name="图片 19">
            <a:extLst>
              <a:ext uri="{FF2B5EF4-FFF2-40B4-BE49-F238E27FC236}">
                <a16:creationId xmlns:a16="http://schemas.microsoft.com/office/drawing/2014/main" id="{640F7E17-785A-4BD6-AC43-F506A5905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 y="2095837"/>
            <a:ext cx="6097243" cy="3513666"/>
          </a:xfrm>
          <a:prstGeom prst="rect">
            <a:avLst/>
          </a:prstGeom>
        </p:spPr>
      </p:pic>
      <p:sp>
        <p:nvSpPr>
          <p:cNvPr id="22" name="矩形 21">
            <a:extLst>
              <a:ext uri="{FF2B5EF4-FFF2-40B4-BE49-F238E27FC236}">
                <a16:creationId xmlns:a16="http://schemas.microsoft.com/office/drawing/2014/main" id="{A15662B4-5507-4F9B-8F01-3FD8A18814D4}"/>
              </a:ext>
            </a:extLst>
          </p:cNvPr>
          <p:cNvSpPr/>
          <p:nvPr/>
        </p:nvSpPr>
        <p:spPr>
          <a:xfrm>
            <a:off x="357737" y="5636747"/>
            <a:ext cx="5376793" cy="369332"/>
          </a:xfrm>
          <a:prstGeom prst="rect">
            <a:avLst/>
          </a:prstGeom>
        </p:spPr>
        <p:txBody>
          <a:bodyPr wrap="none">
            <a:spAutoFit/>
          </a:bodyPr>
          <a:lstStyle/>
          <a:p>
            <a:r>
              <a:rPr lang="zh-CN" altLang="en-US" dirty="0"/>
              <a:t>显示零件运动位置</a:t>
            </a:r>
            <a:r>
              <a:rPr lang="en-US" altLang="zh-CN" dirty="0"/>
              <a:t>, </a:t>
            </a:r>
            <a:r>
              <a:rPr lang="zh-CN" altLang="en-US" dirty="0"/>
              <a:t>可配合右键显示各个工位的状态</a:t>
            </a:r>
            <a:endParaRPr lang="en-US" altLang="zh-CN" dirty="0"/>
          </a:p>
        </p:txBody>
      </p:sp>
      <p:sp>
        <p:nvSpPr>
          <p:cNvPr id="23" name="矩形 22">
            <a:extLst>
              <a:ext uri="{FF2B5EF4-FFF2-40B4-BE49-F238E27FC236}">
                <a16:creationId xmlns:a16="http://schemas.microsoft.com/office/drawing/2014/main" id="{7ADB609F-BEA1-47B2-B160-4A630984D45B}"/>
              </a:ext>
            </a:extLst>
          </p:cNvPr>
          <p:cNvSpPr/>
          <p:nvPr/>
        </p:nvSpPr>
        <p:spPr>
          <a:xfrm>
            <a:off x="8404457" y="5618642"/>
            <a:ext cx="2744662" cy="369332"/>
          </a:xfrm>
          <a:prstGeom prst="rect">
            <a:avLst/>
          </a:prstGeom>
        </p:spPr>
        <p:txBody>
          <a:bodyPr wrap="none">
            <a:spAutoFit/>
          </a:bodyPr>
          <a:lstStyle/>
          <a:p>
            <a:r>
              <a:rPr lang="zh-CN" altLang="en-US" dirty="0"/>
              <a:t>显示机床加工工件的信息</a:t>
            </a:r>
          </a:p>
        </p:txBody>
      </p:sp>
    </p:spTree>
    <p:extLst>
      <p:ext uri="{BB962C8B-B14F-4D97-AF65-F5344CB8AC3E}">
        <p14:creationId xmlns:p14="http://schemas.microsoft.com/office/powerpoint/2010/main" val="2828365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264445C-EFF2-4FFB-AF0A-9B0D80352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22" y="2675037"/>
            <a:ext cx="8395911" cy="4182963"/>
          </a:xfrm>
          <a:prstGeom prst="rect">
            <a:avLst/>
          </a:prstGeom>
        </p:spPr>
      </p:pic>
      <p:pic>
        <p:nvPicPr>
          <p:cNvPr id="6" name="图片 5">
            <a:extLst>
              <a:ext uri="{FF2B5EF4-FFF2-40B4-BE49-F238E27FC236}">
                <a16:creationId xmlns:a16="http://schemas.microsoft.com/office/drawing/2014/main" id="{4F5E3EA7-7C4E-4815-B159-6BDB4D158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 y="679810"/>
            <a:ext cx="8395911" cy="1799124"/>
          </a:xfrm>
          <a:prstGeom prst="rect">
            <a:avLst/>
          </a:prstGeom>
        </p:spPr>
      </p:pic>
      <p:sp>
        <p:nvSpPr>
          <p:cNvPr id="7" name="文本框 6">
            <a:extLst>
              <a:ext uri="{FF2B5EF4-FFF2-40B4-BE49-F238E27FC236}">
                <a16:creationId xmlns:a16="http://schemas.microsoft.com/office/drawing/2014/main" id="{47C9D676-FDB7-415F-9B84-EA5535C133F8}"/>
              </a:ext>
            </a:extLst>
          </p:cNvPr>
          <p:cNvSpPr txBox="1"/>
          <p:nvPr/>
        </p:nvSpPr>
        <p:spPr>
          <a:xfrm>
            <a:off x="236220" y="114376"/>
            <a:ext cx="6530340" cy="369332"/>
          </a:xfrm>
          <a:prstGeom prst="rect">
            <a:avLst/>
          </a:prstGeom>
          <a:noFill/>
        </p:spPr>
        <p:txBody>
          <a:bodyPr wrap="square" rtlCol="0">
            <a:spAutoFit/>
          </a:bodyPr>
          <a:lstStyle/>
          <a:p>
            <a:r>
              <a:rPr lang="zh-CN" altLang="en-US" b="1" dirty="0"/>
              <a:t>接下来工作：</a:t>
            </a:r>
            <a:r>
              <a:rPr lang="en-US" altLang="zh-CN" b="1" dirty="0"/>
              <a:t>3. </a:t>
            </a:r>
            <a:r>
              <a:rPr lang="zh-CN" altLang="en-US" b="1" dirty="0"/>
              <a:t>假定参数，对北一生产线进行模拟</a:t>
            </a:r>
          </a:p>
        </p:txBody>
      </p:sp>
      <p:pic>
        <p:nvPicPr>
          <p:cNvPr id="9" name="图片 8">
            <a:extLst>
              <a:ext uri="{FF2B5EF4-FFF2-40B4-BE49-F238E27FC236}">
                <a16:creationId xmlns:a16="http://schemas.microsoft.com/office/drawing/2014/main" id="{6C74B70A-E4E4-4EF6-A00A-CE4E9AE2B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6633" y="2154388"/>
            <a:ext cx="3079147" cy="2612130"/>
          </a:xfrm>
          <a:prstGeom prst="rect">
            <a:avLst/>
          </a:prstGeom>
        </p:spPr>
      </p:pic>
    </p:spTree>
    <p:extLst>
      <p:ext uri="{BB962C8B-B14F-4D97-AF65-F5344CB8AC3E}">
        <p14:creationId xmlns:p14="http://schemas.microsoft.com/office/powerpoint/2010/main" val="279988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p:nvPr/>
        </p:nvSpPr>
        <p:spPr>
          <a:xfrm>
            <a:off x="4456113" y="2640013"/>
            <a:ext cx="847725" cy="27559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ctr" eaLnBrk="1" hangingPunct="1">
              <a:spcBef>
                <a:spcPct val="30000"/>
              </a:spcBef>
              <a:buSzPct val="100000"/>
              <a:buNone/>
            </a:pPr>
            <a:endParaRPr lang="zh-CN" altLang="zh-CN" sz="1200" dirty="0">
              <a:latin typeface="宋体" panose="02010600030101010101" pitchFamily="2" charset="-122"/>
            </a:endParaRPr>
          </a:p>
        </p:txBody>
      </p:sp>
      <p:sp>
        <p:nvSpPr>
          <p:cNvPr id="4099" name="Text Box 5"/>
          <p:cNvSpPr txBox="1"/>
          <p:nvPr/>
        </p:nvSpPr>
        <p:spPr>
          <a:xfrm>
            <a:off x="2953385" y="2459038"/>
            <a:ext cx="309880" cy="2755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ctr" eaLnBrk="1" hangingPunct="1">
              <a:spcBef>
                <a:spcPct val="30000"/>
              </a:spcBef>
              <a:buSzPct val="100000"/>
              <a:buNone/>
            </a:pPr>
            <a:endParaRPr lang="zh-CN" altLang="zh-CN" sz="1200" dirty="0">
              <a:latin typeface="宋体" panose="02010600030101010101" pitchFamily="2" charset="-122"/>
            </a:endParaRPr>
          </a:p>
        </p:txBody>
      </p:sp>
      <p:sp>
        <p:nvSpPr>
          <p:cNvPr id="4100" name="Text Box 6"/>
          <p:cNvSpPr txBox="1"/>
          <p:nvPr/>
        </p:nvSpPr>
        <p:spPr>
          <a:xfrm>
            <a:off x="3900488" y="4410075"/>
            <a:ext cx="5759450" cy="1476375"/>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ts val="3600"/>
              </a:lnSpc>
              <a:spcBef>
                <a:spcPct val="0"/>
              </a:spcBef>
              <a:buSzPct val="100000"/>
              <a:buNone/>
            </a:pPr>
            <a:r>
              <a:rPr lang="zh-CN" altLang="en-US" sz="2200" b="1" dirty="0">
                <a:latin typeface="黑体" panose="02010600030101010101" pitchFamily="49" charset="-122"/>
                <a:ea typeface="黑体" panose="02010600030101010101" pitchFamily="49" charset="-122"/>
              </a:rPr>
              <a:t>报 告 人：李海波</a:t>
            </a:r>
            <a:endParaRPr lang="en-US" altLang="zh-CN" sz="2200" b="1" dirty="0">
              <a:latin typeface="黑体" panose="02010600030101010101" pitchFamily="49" charset="-122"/>
              <a:ea typeface="黑体" panose="02010600030101010101" pitchFamily="49" charset="-122"/>
            </a:endParaRPr>
          </a:p>
          <a:p>
            <a:pPr marL="0" lvl="0" indent="0" eaLnBrk="1" hangingPunct="1">
              <a:lnSpc>
                <a:spcPts val="3600"/>
              </a:lnSpc>
              <a:spcBef>
                <a:spcPct val="0"/>
              </a:spcBef>
              <a:buSzPct val="100000"/>
              <a:buNone/>
            </a:pPr>
            <a:r>
              <a:rPr lang="zh-CN" altLang="en-US" sz="2200" b="1" dirty="0">
                <a:latin typeface="黑体" panose="02010600030101010101" pitchFamily="49" charset="-122"/>
                <a:ea typeface="黑体" panose="02010600030101010101" pitchFamily="49" charset="-122"/>
              </a:rPr>
              <a:t>项    目：</a:t>
            </a:r>
            <a:r>
              <a:rPr lang="en-US" altLang="zh-CN" sz="2200" b="1" dirty="0">
                <a:latin typeface="黑体" panose="02010600030101010101" pitchFamily="49" charset="-122"/>
                <a:ea typeface="黑体" panose="02010600030101010101" pitchFamily="49" charset="-122"/>
              </a:rPr>
              <a:t>FMC</a:t>
            </a:r>
          </a:p>
          <a:p>
            <a:pPr marL="0" lvl="0" indent="0" eaLnBrk="1" hangingPunct="1">
              <a:lnSpc>
                <a:spcPts val="3600"/>
              </a:lnSpc>
              <a:spcBef>
                <a:spcPct val="0"/>
              </a:spcBef>
              <a:buSzPct val="100000"/>
              <a:buNone/>
            </a:pPr>
            <a:r>
              <a:rPr lang="zh-CN" altLang="en-US" sz="2200" b="1" dirty="0">
                <a:latin typeface="黑体" panose="02010600030101010101" pitchFamily="49" charset="-122"/>
                <a:ea typeface="黑体" panose="02010600030101010101" pitchFamily="49" charset="-122"/>
              </a:rPr>
              <a:t>隶属平台：先进制造与智能技术研究所</a:t>
            </a:r>
          </a:p>
        </p:txBody>
      </p:sp>
      <p:pic>
        <p:nvPicPr>
          <p:cNvPr id="4101" name="Picture 7" descr="banner-1"/>
          <p:cNvPicPr>
            <a:picLocks noChangeAspect="1"/>
          </p:cNvPicPr>
          <p:nvPr/>
        </p:nvPicPr>
        <p:blipFill>
          <a:blip r:embed="rId3"/>
          <a:stretch>
            <a:fillRect/>
          </a:stretch>
        </p:blipFill>
        <p:spPr>
          <a:xfrm>
            <a:off x="1631950" y="115888"/>
            <a:ext cx="2362200" cy="468312"/>
          </a:xfrm>
          <a:prstGeom prst="rect">
            <a:avLst/>
          </a:prstGeom>
          <a:noFill/>
          <a:ln w="9525">
            <a:noFill/>
          </a:ln>
        </p:spPr>
      </p:pic>
      <p:sp>
        <p:nvSpPr>
          <p:cNvPr id="4102" name="文本框 1"/>
          <p:cNvSpPr txBox="1"/>
          <p:nvPr/>
        </p:nvSpPr>
        <p:spPr>
          <a:xfrm>
            <a:off x="5646738" y="5873750"/>
            <a:ext cx="4392612" cy="39878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r">
              <a:spcBef>
                <a:spcPct val="0"/>
              </a:spcBef>
              <a:buSzPct val="100000"/>
              <a:buNone/>
            </a:pPr>
            <a:r>
              <a:rPr lang="en-US" altLang="zh-CN" sz="2000" b="1" dirty="0">
                <a:latin typeface="华文宋体" panose="02010600040101010101" pitchFamily="2" charset="-122"/>
                <a:ea typeface="华文宋体" panose="02010600040101010101" pitchFamily="2" charset="-122"/>
              </a:rPr>
              <a:t>2019</a:t>
            </a:r>
            <a:r>
              <a:rPr lang="zh-CN" altLang="en-US" sz="2000" b="1" dirty="0">
                <a:latin typeface="华文宋体" panose="02010600040101010101" pitchFamily="2" charset="-122"/>
                <a:ea typeface="华文宋体" panose="02010600040101010101" pitchFamily="2" charset="-122"/>
              </a:rPr>
              <a:t>年</a:t>
            </a:r>
            <a:r>
              <a:rPr lang="en-US" altLang="zh-CN" sz="2000" b="1" dirty="0">
                <a:latin typeface="华文宋体" panose="02010600040101010101" pitchFamily="2" charset="-122"/>
                <a:ea typeface="华文宋体" panose="02010600040101010101" pitchFamily="2" charset="-122"/>
              </a:rPr>
              <a:t>1</a:t>
            </a:r>
            <a:r>
              <a:rPr lang="zh-CN" altLang="en-US" sz="2000" b="1" dirty="0">
                <a:latin typeface="华文宋体" panose="02010600040101010101" pitchFamily="2" charset="-122"/>
                <a:ea typeface="华文宋体" panose="02010600040101010101" pitchFamily="2" charset="-122"/>
              </a:rPr>
              <a:t>月</a:t>
            </a:r>
            <a:r>
              <a:rPr lang="en-US" altLang="zh-CN" sz="2000" b="1" dirty="0">
                <a:latin typeface="华文宋体" panose="02010600040101010101" pitchFamily="2" charset="-122"/>
                <a:ea typeface="华文宋体" panose="02010600040101010101" pitchFamily="2" charset="-122"/>
              </a:rPr>
              <a:t>18</a:t>
            </a:r>
            <a:r>
              <a:rPr lang="zh-CN" altLang="en-US" sz="2000" b="1" dirty="0">
                <a:latin typeface="华文宋体" panose="02010600040101010101" pitchFamily="2" charset="-122"/>
                <a:ea typeface="华文宋体" panose="02010600040101010101" pitchFamily="2" charset="-122"/>
              </a:rPr>
              <a:t>日</a:t>
            </a:r>
          </a:p>
        </p:txBody>
      </p:sp>
      <p:sp>
        <p:nvSpPr>
          <p:cNvPr id="4103" name="Text Box 3"/>
          <p:cNvSpPr txBox="1"/>
          <p:nvPr/>
        </p:nvSpPr>
        <p:spPr>
          <a:xfrm>
            <a:off x="2173288" y="2200275"/>
            <a:ext cx="8007350" cy="206121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SzPct val="100000"/>
              <a:buFont typeface="Arial" panose="020B0604020202020204" pitchFamily="34" charset="0"/>
              <a:buNone/>
            </a:pPr>
            <a:r>
              <a:rPr lang="zh-CN" altLang="en-US" b="1" dirty="0"/>
              <a:t>变切削参数刀具磨损状态监测和寿命预测</a:t>
            </a:r>
          </a:p>
          <a:p>
            <a:pPr marL="0" lvl="0" indent="0" algn="ctr" eaLnBrk="1" hangingPunct="1">
              <a:spcBef>
                <a:spcPct val="0"/>
              </a:spcBef>
              <a:buSzPct val="100000"/>
              <a:buFont typeface="Arial" panose="020B0604020202020204" pitchFamily="34" charset="0"/>
              <a:buNone/>
            </a:pPr>
            <a:endParaRPr lang="zh-CN" altLang="en-US" b="1" dirty="0"/>
          </a:p>
          <a:p>
            <a:pPr marL="0" lvl="0" indent="0" algn="ctr" eaLnBrk="1" hangingPunct="1">
              <a:spcBef>
                <a:spcPct val="0"/>
              </a:spcBef>
              <a:buSzPct val="100000"/>
              <a:buFont typeface="Arial" panose="020B0604020202020204" pitchFamily="34" charset="0"/>
              <a:buNone/>
            </a:pPr>
            <a:r>
              <a:rPr lang="zh-CN" altLang="en-US" b="1" dirty="0"/>
              <a:t>年度工作汇报</a:t>
            </a:r>
          </a:p>
          <a:p>
            <a:pPr marL="0" lvl="0" indent="0" eaLnBrk="1" hangingPunct="1">
              <a:spcBef>
                <a:spcPct val="0"/>
              </a:spcBef>
              <a:buSzPct val="100000"/>
              <a:buFont typeface="Arial" panose="020B0604020202020204" pitchFamily="34" charset="0"/>
              <a:buNone/>
            </a:pPr>
            <a:endParaRPr lang="zh-CN" altLang="en-US" b="1" dirty="0">
              <a:latin typeface="楷体_GB2312" panose="02010609030101010101" pitchFamily="49" charset="-122"/>
              <a:ea typeface="楷体_GB2312" panose="02010609030101010101" pitchFamily="49" charset="-122"/>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txBox="1">
            <a:spLocks noGrp="1"/>
          </p:cNvSpPr>
          <p:nvPr/>
        </p:nvSpPr>
        <p:spPr>
          <a:xfrm>
            <a:off x="8391525" y="6445250"/>
            <a:ext cx="2133600" cy="476250"/>
          </a:xfrm>
          <a:prstGeom prst="rect">
            <a:avLst/>
          </a:prstGeom>
          <a:noFill/>
          <a:ln w="9525">
            <a:noFill/>
          </a:ln>
        </p:spPr>
        <p:txBody>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r" eaLnBrk="1" hangingPunct="1">
              <a:spcBef>
                <a:spcPct val="0"/>
              </a:spcBef>
              <a:buSzPct val="100000"/>
              <a:buNone/>
            </a:pPr>
            <a:fld id="{9A0DB2DC-4C9A-4742-B13C-FB6460FD3503}" type="slidenum">
              <a:rPr lang="zh-CN" altLang="en-US" sz="1400" dirty="0"/>
              <a:t>7</a:t>
            </a:fld>
            <a:endParaRPr lang="zh-CN" altLang="en-US" sz="1400" dirty="0"/>
          </a:p>
        </p:txBody>
      </p:sp>
      <p:pic>
        <p:nvPicPr>
          <p:cNvPr id="11267" name="Picture 7" descr="banner-1"/>
          <p:cNvPicPr>
            <a:picLocks noChangeAspect="1"/>
          </p:cNvPicPr>
          <p:nvPr/>
        </p:nvPicPr>
        <p:blipFill>
          <a:blip r:embed="rId3"/>
          <a:stretch>
            <a:fillRect/>
          </a:stretch>
        </p:blipFill>
        <p:spPr>
          <a:xfrm>
            <a:off x="8172450" y="55563"/>
            <a:ext cx="2362200" cy="468312"/>
          </a:xfrm>
          <a:prstGeom prst="rect">
            <a:avLst/>
          </a:prstGeom>
          <a:noFill/>
          <a:ln w="9525">
            <a:noFill/>
          </a:ln>
        </p:spPr>
      </p:pic>
      <p:sp>
        <p:nvSpPr>
          <p:cNvPr id="11268" name="矩形 3"/>
          <p:cNvSpPr/>
          <p:nvPr/>
        </p:nvSpPr>
        <p:spPr>
          <a:xfrm>
            <a:off x="1773238" y="65088"/>
            <a:ext cx="268732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SzPct val="100000"/>
              <a:buFont typeface="Arial" panose="020B0604020202020204" pitchFamily="34" charset="0"/>
              <a:buNone/>
            </a:pPr>
            <a:r>
              <a:rPr lang="en-US" altLang="zh-CN" sz="2800" b="1" dirty="0">
                <a:solidFill>
                  <a:srgbClr val="000066"/>
                </a:solidFill>
                <a:latin typeface="楷体_GB2312" panose="02010609030101010101" pitchFamily="49" charset="-122"/>
                <a:ea typeface="楷体_GB2312" panose="02010609030101010101" pitchFamily="49" charset="-122"/>
              </a:rPr>
              <a:t>1.</a:t>
            </a:r>
            <a:r>
              <a:rPr lang="zh-CN" altLang="en-US" sz="2800" b="1" dirty="0">
                <a:solidFill>
                  <a:srgbClr val="000066"/>
                </a:solidFill>
                <a:latin typeface="楷体_GB2312" panose="02010609030101010101" pitchFamily="49" charset="-122"/>
                <a:ea typeface="楷体_GB2312" panose="02010609030101010101" pitchFamily="49" charset="-122"/>
              </a:rPr>
              <a:t>课题研究进度</a:t>
            </a:r>
          </a:p>
        </p:txBody>
      </p:sp>
      <p:sp>
        <p:nvSpPr>
          <p:cNvPr id="11271" name="矩形 6"/>
          <p:cNvSpPr/>
          <p:nvPr/>
        </p:nvSpPr>
        <p:spPr>
          <a:xfrm>
            <a:off x="4813300" y="6303963"/>
            <a:ext cx="2362200" cy="553085"/>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ts val="3600"/>
              </a:lnSpc>
              <a:spcBef>
                <a:spcPct val="0"/>
              </a:spcBef>
              <a:buSzPct val="100000"/>
              <a:buNone/>
            </a:pPr>
            <a:r>
              <a:rPr lang="zh-CN" altLang="en-US" sz="1400" b="1" dirty="0">
                <a:latin typeface="黑体" panose="02010600030101010101" pitchFamily="49" charset="-122"/>
                <a:ea typeface="黑体" panose="02010600030101010101" pitchFamily="49" charset="-122"/>
              </a:rPr>
              <a:t>先进制造与智能技术研究所</a:t>
            </a:r>
            <a:endParaRPr lang="en-US" altLang="zh-CN" sz="1400" b="1" dirty="0">
              <a:latin typeface="黑体" panose="02010600030101010101" pitchFamily="49" charset="-122"/>
              <a:ea typeface="黑体" panose="02010600030101010101" pitchFamily="49" charset="-122"/>
            </a:endParaRPr>
          </a:p>
        </p:txBody>
      </p:sp>
      <p:pic>
        <p:nvPicPr>
          <p:cNvPr id="7" name="C9F754DE-2CAD-44b6-B708-469DEB6407EB-2" descr="qt_temp"/>
          <p:cNvPicPr>
            <a:picLocks noChangeAspect="1"/>
          </p:cNvPicPr>
          <p:nvPr/>
        </p:nvPicPr>
        <p:blipFill>
          <a:blip r:embed="rId4"/>
          <a:stretch>
            <a:fillRect/>
          </a:stretch>
        </p:blipFill>
        <p:spPr>
          <a:xfrm>
            <a:off x="1097915" y="1022350"/>
            <a:ext cx="6077585" cy="48139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txBox="1">
            <a:spLocks noGrp="1"/>
          </p:cNvSpPr>
          <p:nvPr/>
        </p:nvSpPr>
        <p:spPr>
          <a:xfrm>
            <a:off x="8391525" y="6445250"/>
            <a:ext cx="2133600" cy="476250"/>
          </a:xfrm>
          <a:prstGeom prst="rect">
            <a:avLst/>
          </a:prstGeom>
          <a:noFill/>
          <a:ln w="9525">
            <a:noFill/>
          </a:ln>
        </p:spPr>
        <p:txBody>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r" eaLnBrk="1" hangingPunct="1">
              <a:spcBef>
                <a:spcPct val="0"/>
              </a:spcBef>
              <a:buSzPct val="100000"/>
              <a:buNone/>
            </a:pPr>
            <a:fld id="{9A0DB2DC-4C9A-4742-B13C-FB6460FD3503}" type="slidenum">
              <a:rPr lang="zh-CN" altLang="en-US" sz="1400" dirty="0"/>
              <a:t>8</a:t>
            </a:fld>
            <a:endParaRPr lang="zh-CN" altLang="en-US" sz="1400" dirty="0"/>
          </a:p>
        </p:txBody>
      </p:sp>
      <p:pic>
        <p:nvPicPr>
          <p:cNvPr id="11267" name="Picture 7" descr="banner-1"/>
          <p:cNvPicPr>
            <a:picLocks noChangeAspect="1"/>
          </p:cNvPicPr>
          <p:nvPr/>
        </p:nvPicPr>
        <p:blipFill>
          <a:blip r:embed="rId3"/>
          <a:stretch>
            <a:fillRect/>
          </a:stretch>
        </p:blipFill>
        <p:spPr>
          <a:xfrm>
            <a:off x="8172450" y="55563"/>
            <a:ext cx="2362200" cy="468312"/>
          </a:xfrm>
          <a:prstGeom prst="rect">
            <a:avLst/>
          </a:prstGeom>
          <a:noFill/>
          <a:ln w="9525">
            <a:noFill/>
          </a:ln>
        </p:spPr>
      </p:pic>
      <p:sp>
        <p:nvSpPr>
          <p:cNvPr id="11271" name="矩形 6"/>
          <p:cNvSpPr/>
          <p:nvPr/>
        </p:nvSpPr>
        <p:spPr>
          <a:xfrm>
            <a:off x="4813300" y="6303963"/>
            <a:ext cx="2362200" cy="553085"/>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ts val="3600"/>
              </a:lnSpc>
              <a:spcBef>
                <a:spcPct val="0"/>
              </a:spcBef>
              <a:buSzPct val="100000"/>
              <a:buNone/>
            </a:pPr>
            <a:r>
              <a:rPr lang="zh-CN" altLang="en-US" sz="1400" b="1" dirty="0">
                <a:latin typeface="黑体" panose="02010600030101010101" pitchFamily="49" charset="-122"/>
                <a:ea typeface="黑体" panose="02010600030101010101" pitchFamily="49" charset="-122"/>
              </a:rPr>
              <a:t>先进制造与智能技术研究所</a:t>
            </a:r>
            <a:endParaRPr lang="en-US" altLang="zh-CN" sz="1400" b="1" dirty="0">
              <a:latin typeface="黑体" panose="02010600030101010101" pitchFamily="49" charset="-122"/>
              <a:ea typeface="黑体" panose="02010600030101010101" pitchFamily="49" charset="-122"/>
            </a:endParaRPr>
          </a:p>
        </p:txBody>
      </p:sp>
      <p:pic>
        <p:nvPicPr>
          <p:cNvPr id="2" name="C9F754DE-2CAD-44b6-B708-469DEB6407EB-3" descr="qt_temp"/>
          <p:cNvPicPr>
            <a:picLocks noChangeAspect="1"/>
          </p:cNvPicPr>
          <p:nvPr/>
        </p:nvPicPr>
        <p:blipFill>
          <a:blip r:embed="rId4"/>
          <a:stretch>
            <a:fillRect/>
          </a:stretch>
        </p:blipFill>
        <p:spPr>
          <a:xfrm>
            <a:off x="190500" y="523875"/>
            <a:ext cx="7887970" cy="5979795"/>
          </a:xfrm>
          <a:prstGeom prst="rect">
            <a:avLst/>
          </a:prstGeom>
        </p:spPr>
      </p:pic>
      <p:sp>
        <p:nvSpPr>
          <p:cNvPr id="4" name="矩形 3"/>
          <p:cNvSpPr/>
          <p:nvPr/>
        </p:nvSpPr>
        <p:spPr>
          <a:xfrm>
            <a:off x="1773238" y="65088"/>
            <a:ext cx="268732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SzPct val="100000"/>
              <a:buFont typeface="Arial" panose="020B0604020202020204" pitchFamily="34" charset="0"/>
              <a:buNone/>
            </a:pPr>
            <a:r>
              <a:rPr lang="en-US" altLang="zh-CN" sz="2800" b="1" dirty="0">
                <a:solidFill>
                  <a:srgbClr val="000066"/>
                </a:solidFill>
                <a:latin typeface="楷体_GB2312" panose="02010609030101010101" pitchFamily="49" charset="-122"/>
                <a:ea typeface="楷体_GB2312" panose="02010609030101010101" pitchFamily="49" charset="-122"/>
              </a:rPr>
              <a:t>1.</a:t>
            </a:r>
            <a:r>
              <a:rPr lang="zh-CN" altLang="en-US" sz="2800" b="1" dirty="0">
                <a:solidFill>
                  <a:srgbClr val="000066"/>
                </a:solidFill>
                <a:latin typeface="楷体_GB2312" panose="02010609030101010101" pitchFamily="49" charset="-122"/>
                <a:ea typeface="楷体_GB2312" panose="02010609030101010101" pitchFamily="49" charset="-122"/>
              </a:rPr>
              <a:t>课题研究进度</a:t>
            </a:r>
          </a:p>
        </p:txBody>
      </p:sp>
      <p:sp>
        <p:nvSpPr>
          <p:cNvPr id="5" name="矩形 4"/>
          <p:cNvSpPr/>
          <p:nvPr/>
        </p:nvSpPr>
        <p:spPr>
          <a:xfrm>
            <a:off x="3101340" y="3563620"/>
            <a:ext cx="1615440" cy="168910"/>
          </a:xfrm>
          <a:prstGeom prst="rect">
            <a:avLst/>
          </a:prstGeom>
          <a:noFill/>
          <a:ln>
            <a:solidFill>
              <a:srgbClr val="FF0000"/>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GB"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3" name="文本框 2"/>
          <p:cNvSpPr txBox="1"/>
          <p:nvPr/>
        </p:nvSpPr>
        <p:spPr>
          <a:xfrm>
            <a:off x="8223885" y="755015"/>
            <a:ext cx="3731260" cy="427672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a:t>小波包分解是小波变换的延伸，其能够对信号的低频和高频成分进行多分辨率分析，可以将信号的时频分辨率分解到不同的频带。</a:t>
            </a:r>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en-US" altLang="zh-CN" sz="1600"/>
              <a:t>EMD</a:t>
            </a:r>
            <a:r>
              <a:rPr lang="zh-CN" altLang="en-US" sz="1600"/>
              <a:t>分解就是将一个复杂的信号分解为若干个本征模态函数之和，进行分解时也可以理解为从一个复杂信号中抽取固有模态分量的过程。</a:t>
            </a:r>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en-US" altLang="zh-CN" sz="1600"/>
              <a:t>VMD</a:t>
            </a:r>
            <a:r>
              <a:rPr lang="zh-CN" altLang="en-US" sz="1600"/>
              <a:t>变分模态分解，该方法假设信号由有限模态函数分量叠加而成，通过迭代法搜索变分模型的极值以确定每个分量的频率中心与带宽，来实现原始信号的频域剖分与各分量的有效分离。</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txBox="1">
            <a:spLocks noGrp="1"/>
          </p:cNvSpPr>
          <p:nvPr/>
        </p:nvSpPr>
        <p:spPr>
          <a:xfrm>
            <a:off x="8391525" y="6445250"/>
            <a:ext cx="2133600" cy="476250"/>
          </a:xfrm>
          <a:prstGeom prst="rect">
            <a:avLst/>
          </a:prstGeom>
          <a:noFill/>
          <a:ln w="9525">
            <a:noFill/>
          </a:ln>
        </p:spPr>
        <p:txBody>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lgn="r" eaLnBrk="1" hangingPunct="1">
              <a:spcBef>
                <a:spcPct val="0"/>
              </a:spcBef>
              <a:buSzPct val="100000"/>
              <a:buNone/>
            </a:pPr>
            <a:fld id="{9A0DB2DC-4C9A-4742-B13C-FB6460FD3503}" type="slidenum">
              <a:rPr lang="zh-CN" altLang="en-US" sz="1400" dirty="0"/>
              <a:t>9</a:t>
            </a:fld>
            <a:endParaRPr lang="zh-CN" altLang="en-US" sz="1400" dirty="0"/>
          </a:p>
        </p:txBody>
      </p:sp>
      <p:pic>
        <p:nvPicPr>
          <p:cNvPr id="11267" name="Picture 7" descr="banner-1"/>
          <p:cNvPicPr>
            <a:picLocks noChangeAspect="1"/>
          </p:cNvPicPr>
          <p:nvPr/>
        </p:nvPicPr>
        <p:blipFill>
          <a:blip r:embed="rId3"/>
          <a:stretch>
            <a:fillRect/>
          </a:stretch>
        </p:blipFill>
        <p:spPr>
          <a:xfrm>
            <a:off x="8172450" y="55563"/>
            <a:ext cx="2362200" cy="468312"/>
          </a:xfrm>
          <a:prstGeom prst="rect">
            <a:avLst/>
          </a:prstGeom>
          <a:noFill/>
          <a:ln w="9525">
            <a:noFill/>
          </a:ln>
        </p:spPr>
      </p:pic>
      <p:sp>
        <p:nvSpPr>
          <p:cNvPr id="11271" name="矩形 6"/>
          <p:cNvSpPr/>
          <p:nvPr/>
        </p:nvSpPr>
        <p:spPr>
          <a:xfrm>
            <a:off x="4813300" y="6303963"/>
            <a:ext cx="2362200" cy="553085"/>
          </a:xfrm>
          <a:prstGeom prst="rect">
            <a:avLst/>
          </a:prstGeom>
          <a:noFill/>
          <a:ln w="9525">
            <a:noFill/>
          </a:ln>
        </p:spPr>
        <p:txBody>
          <a:bodyPr>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ts val="3600"/>
              </a:lnSpc>
              <a:spcBef>
                <a:spcPct val="0"/>
              </a:spcBef>
              <a:buSzPct val="100000"/>
              <a:buNone/>
            </a:pPr>
            <a:r>
              <a:rPr lang="zh-CN" altLang="en-US" sz="1400" b="1" dirty="0">
                <a:latin typeface="黑体" panose="02010600030101010101" pitchFamily="49" charset="-122"/>
                <a:ea typeface="黑体" panose="02010600030101010101" pitchFamily="49" charset="-122"/>
              </a:rPr>
              <a:t>先进制造与智能技术研究所</a:t>
            </a:r>
            <a:endParaRPr lang="en-US" altLang="zh-CN" sz="1400" b="1" dirty="0">
              <a:latin typeface="黑体" panose="02010600030101010101" pitchFamily="49" charset="-122"/>
              <a:ea typeface="黑体" panose="02010600030101010101" pitchFamily="49" charset="-122"/>
            </a:endParaRPr>
          </a:p>
        </p:txBody>
      </p:sp>
      <p:sp>
        <p:nvSpPr>
          <p:cNvPr id="4" name="矩形 3"/>
          <p:cNvSpPr/>
          <p:nvPr/>
        </p:nvSpPr>
        <p:spPr>
          <a:xfrm>
            <a:off x="1773238" y="65088"/>
            <a:ext cx="268732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0000"/>
              <a:buFont typeface="Wingdings" panose="05000000000000000000"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SzPct val="100000"/>
              <a:buFont typeface="Arial" panose="020B0604020202020204" pitchFamily="34" charset="0"/>
              <a:buNone/>
            </a:pPr>
            <a:r>
              <a:rPr lang="en-US" altLang="zh-CN" sz="2800" b="1" dirty="0">
                <a:solidFill>
                  <a:srgbClr val="000066"/>
                </a:solidFill>
                <a:latin typeface="楷体_GB2312" panose="02010609030101010101" pitchFamily="49" charset="-122"/>
                <a:ea typeface="楷体_GB2312" panose="02010609030101010101" pitchFamily="49" charset="-122"/>
              </a:rPr>
              <a:t>1.</a:t>
            </a:r>
            <a:r>
              <a:rPr lang="zh-CN" altLang="en-US" sz="2800" b="1" dirty="0">
                <a:solidFill>
                  <a:srgbClr val="000066"/>
                </a:solidFill>
                <a:latin typeface="楷体_GB2312" panose="02010609030101010101" pitchFamily="49" charset="-122"/>
                <a:ea typeface="楷体_GB2312" panose="02010609030101010101" pitchFamily="49" charset="-122"/>
              </a:rPr>
              <a:t>课题研究进度</a:t>
            </a:r>
          </a:p>
        </p:txBody>
      </p:sp>
      <p:pic>
        <p:nvPicPr>
          <p:cNvPr id="2" name="图片 1" descr="刀具磨损统计"/>
          <p:cNvPicPr>
            <a:picLocks noChangeAspect="1"/>
          </p:cNvPicPr>
          <p:nvPr/>
        </p:nvPicPr>
        <p:blipFill>
          <a:blip r:embed="rId4"/>
          <a:stretch>
            <a:fillRect/>
          </a:stretch>
        </p:blipFill>
        <p:spPr>
          <a:xfrm>
            <a:off x="919480" y="703580"/>
            <a:ext cx="3805555" cy="2854960"/>
          </a:xfrm>
          <a:prstGeom prst="rect">
            <a:avLst/>
          </a:prstGeom>
        </p:spPr>
      </p:pic>
      <p:pic>
        <p:nvPicPr>
          <p:cNvPr id="3" name="图片 2" descr="方差"/>
          <p:cNvPicPr>
            <a:picLocks noChangeAspect="1"/>
          </p:cNvPicPr>
          <p:nvPr/>
        </p:nvPicPr>
        <p:blipFill>
          <a:blip r:embed="rId5"/>
          <a:stretch>
            <a:fillRect/>
          </a:stretch>
        </p:blipFill>
        <p:spPr>
          <a:xfrm>
            <a:off x="5985510" y="767715"/>
            <a:ext cx="3635375" cy="2726690"/>
          </a:xfrm>
          <a:prstGeom prst="rect">
            <a:avLst/>
          </a:prstGeom>
        </p:spPr>
      </p:pic>
      <p:pic>
        <p:nvPicPr>
          <p:cNvPr id="5" name="图片 4" descr="峰峰值"/>
          <p:cNvPicPr>
            <a:picLocks noChangeAspect="1"/>
          </p:cNvPicPr>
          <p:nvPr/>
        </p:nvPicPr>
        <p:blipFill>
          <a:blip r:embed="rId6"/>
          <a:stretch>
            <a:fillRect/>
          </a:stretch>
        </p:blipFill>
        <p:spPr>
          <a:xfrm>
            <a:off x="1131570" y="3646805"/>
            <a:ext cx="3592830" cy="2695575"/>
          </a:xfrm>
          <a:prstGeom prst="rect">
            <a:avLst/>
          </a:prstGeom>
        </p:spPr>
      </p:pic>
      <p:pic>
        <p:nvPicPr>
          <p:cNvPr id="13" name="图片 12" descr="均方根值"/>
          <p:cNvPicPr>
            <a:picLocks noChangeAspect="1"/>
          </p:cNvPicPr>
          <p:nvPr/>
        </p:nvPicPr>
        <p:blipFill>
          <a:blip r:embed="rId7"/>
          <a:stretch>
            <a:fillRect/>
          </a:stretch>
        </p:blipFill>
        <p:spPr>
          <a:xfrm>
            <a:off x="5995035" y="3646805"/>
            <a:ext cx="3625850" cy="2603500"/>
          </a:xfrm>
          <a:prstGeom prst="rect">
            <a:avLst/>
          </a:prstGeom>
        </p:spPr>
      </p:pic>
      <p:sp>
        <p:nvSpPr>
          <p:cNvPr id="15" name="文本框 14"/>
          <p:cNvSpPr txBox="1"/>
          <p:nvPr/>
        </p:nvSpPr>
        <p:spPr>
          <a:xfrm>
            <a:off x="10097770" y="5420360"/>
            <a:ext cx="1212215" cy="829945"/>
          </a:xfrm>
          <a:prstGeom prst="rect">
            <a:avLst/>
          </a:prstGeom>
          <a:noFill/>
        </p:spPr>
        <p:txBody>
          <a:bodyPr wrap="square" rtlCol="0">
            <a:spAutoFit/>
          </a:bodyPr>
          <a:lstStyle/>
          <a:p>
            <a:r>
              <a:rPr lang="zh-CN" altLang="en-US" sz="1600"/>
              <a:t>时域特征随走刀次数的统计关系</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997</Words>
  <Application>Microsoft Office PowerPoint</Application>
  <PresentationFormat>宽屏</PresentationFormat>
  <Paragraphs>408</Paragraphs>
  <Slides>15</Slides>
  <Notes>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等线</vt:lpstr>
      <vt:lpstr>等线 Light</vt:lpstr>
      <vt:lpstr>黑体</vt:lpstr>
      <vt:lpstr>华文宋体</vt:lpstr>
      <vt:lpstr>楷体_GB2312</vt:lpstr>
      <vt:lpstr>宋体</vt:lpstr>
      <vt:lpstr>Arial</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张月泽</dc:creator>
  <cp:lastModifiedBy>月泽 张</cp:lastModifiedBy>
  <cp:revision>24</cp:revision>
  <dcterms:created xsi:type="dcterms:W3CDTF">2019-01-16T05:27:55Z</dcterms:created>
  <dcterms:modified xsi:type="dcterms:W3CDTF">2019-01-17T06:11:16Z</dcterms:modified>
</cp:coreProperties>
</file>